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50"/>
  </p:notesMasterIdLst>
  <p:sldIdLst>
    <p:sldId id="256" r:id="rId2"/>
    <p:sldId id="281" r:id="rId3"/>
    <p:sldId id="297" r:id="rId4"/>
    <p:sldId id="279" r:id="rId5"/>
    <p:sldId id="295" r:id="rId6"/>
    <p:sldId id="310" r:id="rId7"/>
    <p:sldId id="304" r:id="rId8"/>
    <p:sldId id="294" r:id="rId9"/>
    <p:sldId id="305" r:id="rId10"/>
    <p:sldId id="292" r:id="rId11"/>
    <p:sldId id="306" r:id="rId12"/>
    <p:sldId id="320" r:id="rId13"/>
    <p:sldId id="319" r:id="rId14"/>
    <p:sldId id="318" r:id="rId15"/>
    <p:sldId id="307" r:id="rId16"/>
    <p:sldId id="308" r:id="rId17"/>
    <p:sldId id="299" r:id="rId18"/>
    <p:sldId id="300" r:id="rId19"/>
    <p:sldId id="303" r:id="rId20"/>
    <p:sldId id="301" r:id="rId21"/>
    <p:sldId id="302" r:id="rId22"/>
    <p:sldId id="283" r:id="rId23"/>
    <p:sldId id="289" r:id="rId24"/>
    <p:sldId id="290" r:id="rId25"/>
    <p:sldId id="266" r:id="rId26"/>
    <p:sldId id="298" r:id="rId27"/>
    <p:sldId id="321" r:id="rId28"/>
    <p:sldId id="282" r:id="rId29"/>
    <p:sldId id="309" r:id="rId30"/>
    <p:sldId id="291" r:id="rId31"/>
    <p:sldId id="293" r:id="rId32"/>
    <p:sldId id="317" r:id="rId33"/>
    <p:sldId id="286" r:id="rId34"/>
    <p:sldId id="287" r:id="rId35"/>
    <p:sldId id="262" r:id="rId36"/>
    <p:sldId id="280" r:id="rId37"/>
    <p:sldId id="270" r:id="rId38"/>
    <p:sldId id="269" r:id="rId39"/>
    <p:sldId id="288" r:id="rId40"/>
    <p:sldId id="316" r:id="rId41"/>
    <p:sldId id="264" r:id="rId42"/>
    <p:sldId id="311" r:id="rId43"/>
    <p:sldId id="312" r:id="rId44"/>
    <p:sldId id="313" r:id="rId45"/>
    <p:sldId id="314" r:id="rId46"/>
    <p:sldId id="315" r:id="rId47"/>
    <p:sldId id="271" r:id="rId48"/>
    <p:sldId id="261"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16" autoAdjust="0"/>
    <p:restoredTop sz="94617" autoAdjust="0"/>
  </p:normalViewPr>
  <p:slideViewPr>
    <p:cSldViewPr>
      <p:cViewPr>
        <p:scale>
          <a:sx n="100" d="100"/>
          <a:sy n="100" d="100"/>
        </p:scale>
        <p:origin x="-282" y="-96"/>
      </p:cViewPr>
      <p:guideLst>
        <p:guide orient="horz" pos="2160"/>
        <p:guide pos="2880"/>
      </p:guideLst>
    </p:cSldViewPr>
  </p:slideViewPr>
  <p:outlineViewPr>
    <p:cViewPr>
      <p:scale>
        <a:sx n="33" d="100"/>
        <a:sy n="33" d="100"/>
      </p:scale>
      <p:origin x="0" y="80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8341E8-B5F3-4B40-84DE-9CD72CFE0677}" type="datetimeFigureOut">
              <a:rPr lang="en-US" smtClean="0"/>
              <a:pPr/>
              <a:t>2/6/2014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91B891-6972-4705-A666-8BFDDBB8603E}" type="slidenum">
              <a:rPr lang="en-US" smtClean="0"/>
              <a:pPr/>
              <a:t>‹#›</a:t>
            </a:fld>
            <a:endParaRPr lang="en-US" dirty="0"/>
          </a:p>
        </p:txBody>
      </p:sp>
    </p:spTree>
    <p:extLst>
      <p:ext uri="{BB962C8B-B14F-4D97-AF65-F5344CB8AC3E}">
        <p14:creationId xmlns:p14="http://schemas.microsoft.com/office/powerpoint/2010/main" xmlns="" val="2321468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1B891-6972-4705-A666-8BFDDBB8603E}" type="slidenum">
              <a:rPr lang="en-US" smtClean="0"/>
              <a:pPr/>
              <a:t>2</a:t>
            </a:fld>
            <a:endParaRPr lang="en-US" dirty="0"/>
          </a:p>
        </p:txBody>
      </p:sp>
    </p:spTree>
    <p:extLst>
      <p:ext uri="{BB962C8B-B14F-4D97-AF65-F5344CB8AC3E}">
        <p14:creationId xmlns:p14="http://schemas.microsoft.com/office/powerpoint/2010/main" xmlns="" val="2506961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1B891-6972-4705-A666-8BFDDBB8603E}" type="slidenum">
              <a:rPr lang="en-US" smtClean="0"/>
              <a:pPr/>
              <a:t>11</a:t>
            </a:fld>
            <a:endParaRPr lang="en-US" dirty="0"/>
          </a:p>
        </p:txBody>
      </p:sp>
    </p:spTree>
    <p:extLst>
      <p:ext uri="{BB962C8B-B14F-4D97-AF65-F5344CB8AC3E}">
        <p14:creationId xmlns:p14="http://schemas.microsoft.com/office/powerpoint/2010/main" xmlns="" val="2506961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1B891-6972-4705-A666-8BFDDBB8603E}" type="slidenum">
              <a:rPr lang="en-US" smtClean="0"/>
              <a:pPr/>
              <a:t>12</a:t>
            </a:fld>
            <a:endParaRPr lang="en-US" dirty="0"/>
          </a:p>
        </p:txBody>
      </p:sp>
    </p:spTree>
    <p:extLst>
      <p:ext uri="{BB962C8B-B14F-4D97-AF65-F5344CB8AC3E}">
        <p14:creationId xmlns:p14="http://schemas.microsoft.com/office/powerpoint/2010/main" xmlns="" val="2506961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1B891-6972-4705-A666-8BFDDBB8603E}" type="slidenum">
              <a:rPr lang="en-US" smtClean="0"/>
              <a:pPr/>
              <a:t>13</a:t>
            </a:fld>
            <a:endParaRPr lang="en-US" dirty="0"/>
          </a:p>
        </p:txBody>
      </p:sp>
    </p:spTree>
    <p:extLst>
      <p:ext uri="{BB962C8B-B14F-4D97-AF65-F5344CB8AC3E}">
        <p14:creationId xmlns:p14="http://schemas.microsoft.com/office/powerpoint/2010/main" xmlns="" val="2506961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1B891-6972-4705-A666-8BFDDBB8603E}" type="slidenum">
              <a:rPr lang="en-US" smtClean="0"/>
              <a:pPr/>
              <a:t>14</a:t>
            </a:fld>
            <a:endParaRPr lang="en-US" dirty="0"/>
          </a:p>
        </p:txBody>
      </p:sp>
    </p:spTree>
    <p:extLst>
      <p:ext uri="{BB962C8B-B14F-4D97-AF65-F5344CB8AC3E}">
        <p14:creationId xmlns:p14="http://schemas.microsoft.com/office/powerpoint/2010/main" xmlns="" val="2506961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1B891-6972-4705-A666-8BFDDBB8603E}" type="slidenum">
              <a:rPr lang="en-US" smtClean="0"/>
              <a:pPr/>
              <a:t>15</a:t>
            </a:fld>
            <a:endParaRPr lang="en-US" dirty="0"/>
          </a:p>
        </p:txBody>
      </p:sp>
    </p:spTree>
    <p:extLst>
      <p:ext uri="{BB962C8B-B14F-4D97-AF65-F5344CB8AC3E}">
        <p14:creationId xmlns:p14="http://schemas.microsoft.com/office/powerpoint/2010/main" xmlns="" val="2506961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1B891-6972-4705-A666-8BFDDBB8603E}" type="slidenum">
              <a:rPr lang="en-US" smtClean="0"/>
              <a:pPr/>
              <a:t>16</a:t>
            </a:fld>
            <a:endParaRPr lang="en-US" dirty="0"/>
          </a:p>
        </p:txBody>
      </p:sp>
    </p:spTree>
    <p:extLst>
      <p:ext uri="{BB962C8B-B14F-4D97-AF65-F5344CB8AC3E}">
        <p14:creationId xmlns:p14="http://schemas.microsoft.com/office/powerpoint/2010/main" xmlns="" val="2506961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1B891-6972-4705-A666-8BFDDBB8603E}" type="slidenum">
              <a:rPr lang="en-US" smtClean="0"/>
              <a:pPr/>
              <a:t>17</a:t>
            </a:fld>
            <a:endParaRPr lang="en-US" dirty="0"/>
          </a:p>
        </p:txBody>
      </p:sp>
    </p:spTree>
    <p:extLst>
      <p:ext uri="{BB962C8B-B14F-4D97-AF65-F5344CB8AC3E}">
        <p14:creationId xmlns:p14="http://schemas.microsoft.com/office/powerpoint/2010/main" xmlns="" val="2506961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1B891-6972-4705-A666-8BFDDBB8603E}" type="slidenum">
              <a:rPr lang="en-US" smtClean="0"/>
              <a:pPr/>
              <a:t>18</a:t>
            </a:fld>
            <a:endParaRPr lang="en-US" dirty="0"/>
          </a:p>
        </p:txBody>
      </p:sp>
    </p:spTree>
    <p:extLst>
      <p:ext uri="{BB962C8B-B14F-4D97-AF65-F5344CB8AC3E}">
        <p14:creationId xmlns:p14="http://schemas.microsoft.com/office/powerpoint/2010/main" xmlns="" val="2506961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1B891-6972-4705-A666-8BFDDBB8603E}" type="slidenum">
              <a:rPr lang="en-US" smtClean="0"/>
              <a:pPr/>
              <a:t>19</a:t>
            </a:fld>
            <a:endParaRPr lang="en-US" dirty="0"/>
          </a:p>
        </p:txBody>
      </p:sp>
    </p:spTree>
    <p:extLst>
      <p:ext uri="{BB962C8B-B14F-4D97-AF65-F5344CB8AC3E}">
        <p14:creationId xmlns:p14="http://schemas.microsoft.com/office/powerpoint/2010/main" xmlns="" val="2506961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1B891-6972-4705-A666-8BFDDBB8603E}" type="slidenum">
              <a:rPr lang="en-US" smtClean="0"/>
              <a:pPr/>
              <a:t>20</a:t>
            </a:fld>
            <a:endParaRPr lang="en-US" dirty="0"/>
          </a:p>
        </p:txBody>
      </p:sp>
    </p:spTree>
    <p:extLst>
      <p:ext uri="{BB962C8B-B14F-4D97-AF65-F5344CB8AC3E}">
        <p14:creationId xmlns:p14="http://schemas.microsoft.com/office/powerpoint/2010/main" xmlns="" val="2506961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1B891-6972-4705-A666-8BFDDBB8603E}" type="slidenum">
              <a:rPr lang="en-US" smtClean="0"/>
              <a:pPr/>
              <a:t>3</a:t>
            </a:fld>
            <a:endParaRPr lang="en-US" dirty="0"/>
          </a:p>
        </p:txBody>
      </p:sp>
    </p:spTree>
    <p:extLst>
      <p:ext uri="{BB962C8B-B14F-4D97-AF65-F5344CB8AC3E}">
        <p14:creationId xmlns:p14="http://schemas.microsoft.com/office/powerpoint/2010/main" xmlns="" val="2506961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1B891-6972-4705-A666-8BFDDBB8603E}" type="slidenum">
              <a:rPr lang="en-US" smtClean="0"/>
              <a:pPr/>
              <a:t>21</a:t>
            </a:fld>
            <a:endParaRPr lang="en-US" dirty="0"/>
          </a:p>
        </p:txBody>
      </p:sp>
    </p:spTree>
    <p:extLst>
      <p:ext uri="{BB962C8B-B14F-4D97-AF65-F5344CB8AC3E}">
        <p14:creationId xmlns:p14="http://schemas.microsoft.com/office/powerpoint/2010/main" xmlns="" val="2506961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1B891-6972-4705-A666-8BFDDBB8603E}" type="slidenum">
              <a:rPr lang="en-US" smtClean="0"/>
              <a:pPr/>
              <a:t>22</a:t>
            </a:fld>
            <a:endParaRPr lang="en-US" dirty="0"/>
          </a:p>
        </p:txBody>
      </p:sp>
    </p:spTree>
    <p:extLst>
      <p:ext uri="{BB962C8B-B14F-4D97-AF65-F5344CB8AC3E}">
        <p14:creationId xmlns:p14="http://schemas.microsoft.com/office/powerpoint/2010/main" xmlns="" val="2506961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1B891-6972-4705-A666-8BFDDBB8603E}" type="slidenum">
              <a:rPr lang="en-US" smtClean="0"/>
              <a:pPr/>
              <a:t>23</a:t>
            </a:fld>
            <a:endParaRPr lang="en-US" dirty="0"/>
          </a:p>
        </p:txBody>
      </p:sp>
    </p:spTree>
    <p:extLst>
      <p:ext uri="{BB962C8B-B14F-4D97-AF65-F5344CB8AC3E}">
        <p14:creationId xmlns:p14="http://schemas.microsoft.com/office/powerpoint/2010/main" xmlns="" val="25069610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1B891-6972-4705-A666-8BFDDBB8603E}" type="slidenum">
              <a:rPr lang="en-US" smtClean="0"/>
              <a:pPr/>
              <a:t>24</a:t>
            </a:fld>
            <a:endParaRPr lang="en-US" dirty="0"/>
          </a:p>
        </p:txBody>
      </p:sp>
    </p:spTree>
    <p:extLst>
      <p:ext uri="{BB962C8B-B14F-4D97-AF65-F5344CB8AC3E}">
        <p14:creationId xmlns:p14="http://schemas.microsoft.com/office/powerpoint/2010/main" xmlns="" val="2506961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1B891-6972-4705-A666-8BFDDBB8603E}" type="slidenum">
              <a:rPr lang="en-US" smtClean="0"/>
              <a:pPr/>
              <a:t>26</a:t>
            </a:fld>
            <a:endParaRPr lang="en-US" dirty="0"/>
          </a:p>
        </p:txBody>
      </p:sp>
    </p:spTree>
    <p:extLst>
      <p:ext uri="{BB962C8B-B14F-4D97-AF65-F5344CB8AC3E}">
        <p14:creationId xmlns:p14="http://schemas.microsoft.com/office/powerpoint/2010/main" xmlns="" val="2506961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1B891-6972-4705-A666-8BFDDBB8603E}" type="slidenum">
              <a:rPr lang="en-US" smtClean="0"/>
              <a:pPr/>
              <a:t>27</a:t>
            </a:fld>
            <a:endParaRPr lang="en-US" dirty="0"/>
          </a:p>
        </p:txBody>
      </p:sp>
    </p:spTree>
    <p:extLst>
      <p:ext uri="{BB962C8B-B14F-4D97-AF65-F5344CB8AC3E}">
        <p14:creationId xmlns:p14="http://schemas.microsoft.com/office/powerpoint/2010/main" xmlns="" val="2506961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1B891-6972-4705-A666-8BFDDBB8603E}" type="slidenum">
              <a:rPr lang="en-US" smtClean="0"/>
              <a:pPr/>
              <a:t>28</a:t>
            </a:fld>
            <a:endParaRPr lang="en-US" dirty="0"/>
          </a:p>
        </p:txBody>
      </p:sp>
    </p:spTree>
    <p:extLst>
      <p:ext uri="{BB962C8B-B14F-4D97-AF65-F5344CB8AC3E}">
        <p14:creationId xmlns:p14="http://schemas.microsoft.com/office/powerpoint/2010/main" xmlns="" val="2506961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1B891-6972-4705-A666-8BFDDBB8603E}" type="slidenum">
              <a:rPr lang="en-US" smtClean="0"/>
              <a:pPr/>
              <a:t>29</a:t>
            </a:fld>
            <a:endParaRPr lang="en-US" dirty="0"/>
          </a:p>
        </p:txBody>
      </p:sp>
    </p:spTree>
    <p:extLst>
      <p:ext uri="{BB962C8B-B14F-4D97-AF65-F5344CB8AC3E}">
        <p14:creationId xmlns:p14="http://schemas.microsoft.com/office/powerpoint/2010/main" xmlns="" val="25069610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1B891-6972-4705-A666-8BFDDBB8603E}" type="slidenum">
              <a:rPr lang="en-US" smtClean="0"/>
              <a:pPr/>
              <a:t>30</a:t>
            </a:fld>
            <a:endParaRPr lang="en-US" dirty="0"/>
          </a:p>
        </p:txBody>
      </p:sp>
    </p:spTree>
    <p:extLst>
      <p:ext uri="{BB962C8B-B14F-4D97-AF65-F5344CB8AC3E}">
        <p14:creationId xmlns:p14="http://schemas.microsoft.com/office/powerpoint/2010/main" xmlns="" val="25069610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1B891-6972-4705-A666-8BFDDBB8603E}" type="slidenum">
              <a:rPr lang="en-US" smtClean="0"/>
              <a:pPr/>
              <a:t>31</a:t>
            </a:fld>
            <a:endParaRPr lang="en-US" dirty="0"/>
          </a:p>
        </p:txBody>
      </p:sp>
    </p:spTree>
    <p:extLst>
      <p:ext uri="{BB962C8B-B14F-4D97-AF65-F5344CB8AC3E}">
        <p14:creationId xmlns:p14="http://schemas.microsoft.com/office/powerpoint/2010/main" xmlns="" val="2506961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1B891-6972-4705-A666-8BFDDBB8603E}" type="slidenum">
              <a:rPr lang="en-US" smtClean="0"/>
              <a:pPr/>
              <a:t>4</a:t>
            </a:fld>
            <a:endParaRPr lang="en-US" dirty="0"/>
          </a:p>
        </p:txBody>
      </p:sp>
    </p:spTree>
    <p:extLst>
      <p:ext uri="{BB962C8B-B14F-4D97-AF65-F5344CB8AC3E}">
        <p14:creationId xmlns:p14="http://schemas.microsoft.com/office/powerpoint/2010/main" xmlns="" val="25069610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1B891-6972-4705-A666-8BFDDBB8603E}" type="slidenum">
              <a:rPr lang="en-US" smtClean="0"/>
              <a:pPr/>
              <a:t>32</a:t>
            </a:fld>
            <a:endParaRPr lang="en-US" dirty="0"/>
          </a:p>
        </p:txBody>
      </p:sp>
    </p:spTree>
    <p:extLst>
      <p:ext uri="{BB962C8B-B14F-4D97-AF65-F5344CB8AC3E}">
        <p14:creationId xmlns:p14="http://schemas.microsoft.com/office/powerpoint/2010/main" xmlns="" val="25069610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1B891-6972-4705-A666-8BFDDBB8603E}" type="slidenum">
              <a:rPr lang="en-US" smtClean="0"/>
              <a:pPr/>
              <a:t>33</a:t>
            </a:fld>
            <a:endParaRPr lang="en-US" dirty="0"/>
          </a:p>
        </p:txBody>
      </p:sp>
    </p:spTree>
    <p:extLst>
      <p:ext uri="{BB962C8B-B14F-4D97-AF65-F5344CB8AC3E}">
        <p14:creationId xmlns:p14="http://schemas.microsoft.com/office/powerpoint/2010/main" xmlns="" val="25069610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1B891-6972-4705-A666-8BFDDBB8603E}" type="slidenum">
              <a:rPr lang="en-US" smtClean="0"/>
              <a:pPr/>
              <a:t>34</a:t>
            </a:fld>
            <a:endParaRPr lang="en-US" dirty="0"/>
          </a:p>
        </p:txBody>
      </p:sp>
    </p:spTree>
    <p:extLst>
      <p:ext uri="{BB962C8B-B14F-4D97-AF65-F5344CB8AC3E}">
        <p14:creationId xmlns:p14="http://schemas.microsoft.com/office/powerpoint/2010/main" xmlns="" val="250696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1B891-6972-4705-A666-8BFDDBB8603E}" type="slidenum">
              <a:rPr lang="en-US" smtClean="0"/>
              <a:pPr/>
              <a:t>35</a:t>
            </a:fld>
            <a:endParaRPr lang="en-US" dirty="0"/>
          </a:p>
        </p:txBody>
      </p:sp>
    </p:spTree>
    <p:extLst>
      <p:ext uri="{BB962C8B-B14F-4D97-AF65-F5344CB8AC3E}">
        <p14:creationId xmlns:p14="http://schemas.microsoft.com/office/powerpoint/2010/main" xmlns="" val="250696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1B891-6972-4705-A666-8BFDDBB8603E}" type="slidenum">
              <a:rPr lang="en-US" smtClean="0"/>
              <a:pPr/>
              <a:t>36</a:t>
            </a:fld>
            <a:endParaRPr lang="en-US" dirty="0"/>
          </a:p>
        </p:txBody>
      </p:sp>
    </p:spTree>
    <p:extLst>
      <p:ext uri="{BB962C8B-B14F-4D97-AF65-F5344CB8AC3E}">
        <p14:creationId xmlns:p14="http://schemas.microsoft.com/office/powerpoint/2010/main" xmlns="" val="25069610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1B891-6972-4705-A666-8BFDDBB8603E}" type="slidenum">
              <a:rPr lang="en-US" smtClean="0"/>
              <a:pPr/>
              <a:t>39</a:t>
            </a:fld>
            <a:endParaRPr lang="en-US" dirty="0"/>
          </a:p>
        </p:txBody>
      </p:sp>
    </p:spTree>
    <p:extLst>
      <p:ext uri="{BB962C8B-B14F-4D97-AF65-F5344CB8AC3E}">
        <p14:creationId xmlns:p14="http://schemas.microsoft.com/office/powerpoint/2010/main" xmlns="" val="15621630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1B891-6972-4705-A666-8BFDDBB8603E}" type="slidenum">
              <a:rPr lang="en-US" smtClean="0"/>
              <a:pPr/>
              <a:t>40</a:t>
            </a:fld>
            <a:endParaRPr lang="en-US" dirty="0"/>
          </a:p>
        </p:txBody>
      </p:sp>
    </p:spTree>
    <p:extLst>
      <p:ext uri="{BB962C8B-B14F-4D97-AF65-F5344CB8AC3E}">
        <p14:creationId xmlns:p14="http://schemas.microsoft.com/office/powerpoint/2010/main" xmlns="" val="15621630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1B891-6972-4705-A666-8BFDDBB8603E}" type="slidenum">
              <a:rPr lang="en-US" smtClean="0"/>
              <a:pPr/>
              <a:t>41</a:t>
            </a:fld>
            <a:endParaRPr lang="en-US" dirty="0"/>
          </a:p>
        </p:txBody>
      </p:sp>
    </p:spTree>
    <p:extLst>
      <p:ext uri="{BB962C8B-B14F-4D97-AF65-F5344CB8AC3E}">
        <p14:creationId xmlns:p14="http://schemas.microsoft.com/office/powerpoint/2010/main" xmlns="" val="15621630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1B891-6972-4705-A666-8BFDDBB8603E}" type="slidenum">
              <a:rPr lang="en-US" smtClean="0"/>
              <a:pPr/>
              <a:t>42</a:t>
            </a:fld>
            <a:endParaRPr lang="en-US" dirty="0"/>
          </a:p>
        </p:txBody>
      </p:sp>
    </p:spTree>
    <p:extLst>
      <p:ext uri="{BB962C8B-B14F-4D97-AF65-F5344CB8AC3E}">
        <p14:creationId xmlns:p14="http://schemas.microsoft.com/office/powerpoint/2010/main" xmlns="" val="15621630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1B891-6972-4705-A666-8BFDDBB8603E}" type="slidenum">
              <a:rPr lang="en-US" smtClean="0"/>
              <a:pPr/>
              <a:t>43</a:t>
            </a:fld>
            <a:endParaRPr lang="en-US" dirty="0"/>
          </a:p>
        </p:txBody>
      </p:sp>
    </p:spTree>
    <p:extLst>
      <p:ext uri="{BB962C8B-B14F-4D97-AF65-F5344CB8AC3E}">
        <p14:creationId xmlns:p14="http://schemas.microsoft.com/office/powerpoint/2010/main" xmlns="" val="1562163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1B891-6972-4705-A666-8BFDDBB8603E}" type="slidenum">
              <a:rPr lang="en-US" smtClean="0"/>
              <a:pPr/>
              <a:t>5</a:t>
            </a:fld>
            <a:endParaRPr lang="en-US" dirty="0"/>
          </a:p>
        </p:txBody>
      </p:sp>
    </p:spTree>
    <p:extLst>
      <p:ext uri="{BB962C8B-B14F-4D97-AF65-F5344CB8AC3E}">
        <p14:creationId xmlns:p14="http://schemas.microsoft.com/office/powerpoint/2010/main" xmlns="" val="25069610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1B891-6972-4705-A666-8BFDDBB8603E}" type="slidenum">
              <a:rPr lang="en-US" smtClean="0"/>
              <a:pPr/>
              <a:t>44</a:t>
            </a:fld>
            <a:endParaRPr lang="en-US" dirty="0"/>
          </a:p>
        </p:txBody>
      </p:sp>
    </p:spTree>
    <p:extLst>
      <p:ext uri="{BB962C8B-B14F-4D97-AF65-F5344CB8AC3E}">
        <p14:creationId xmlns:p14="http://schemas.microsoft.com/office/powerpoint/2010/main" xmlns="" val="15621630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1B891-6972-4705-A666-8BFDDBB8603E}" type="slidenum">
              <a:rPr lang="en-US" smtClean="0"/>
              <a:pPr/>
              <a:t>45</a:t>
            </a:fld>
            <a:endParaRPr lang="en-US" dirty="0"/>
          </a:p>
        </p:txBody>
      </p:sp>
    </p:spTree>
    <p:extLst>
      <p:ext uri="{BB962C8B-B14F-4D97-AF65-F5344CB8AC3E}">
        <p14:creationId xmlns:p14="http://schemas.microsoft.com/office/powerpoint/2010/main" xmlns="" val="15621630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1B891-6972-4705-A666-8BFDDBB8603E}" type="slidenum">
              <a:rPr lang="en-US" smtClean="0"/>
              <a:pPr/>
              <a:t>46</a:t>
            </a:fld>
            <a:endParaRPr lang="en-US" dirty="0"/>
          </a:p>
        </p:txBody>
      </p:sp>
    </p:spTree>
    <p:extLst>
      <p:ext uri="{BB962C8B-B14F-4D97-AF65-F5344CB8AC3E}">
        <p14:creationId xmlns:p14="http://schemas.microsoft.com/office/powerpoint/2010/main" xmlns="" val="15621630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AAD6ED-7BDA-4E59-99EF-6D4B17E2567E}" type="slidenum">
              <a:rPr lang="en-US"/>
              <a:pPr/>
              <a:t>48</a:t>
            </a:fld>
            <a:endParaRPr lang="en-US" dirty="0"/>
          </a:p>
        </p:txBody>
      </p:sp>
      <p:sp>
        <p:nvSpPr>
          <p:cNvPr id="692226" name="Rectangle 2"/>
          <p:cNvSpPr>
            <a:spLocks noGrp="1" noRot="1" noChangeAspect="1" noChangeArrowheads="1" noTextEdit="1"/>
          </p:cNvSpPr>
          <p:nvPr>
            <p:ph type="sldImg"/>
          </p:nvPr>
        </p:nvSpPr>
        <p:spPr>
          <a:ln/>
        </p:spPr>
      </p:sp>
      <p:sp>
        <p:nvSpPr>
          <p:cNvPr id="6922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1B891-6972-4705-A666-8BFDDBB8603E}" type="slidenum">
              <a:rPr lang="en-US" smtClean="0"/>
              <a:pPr/>
              <a:t>6</a:t>
            </a:fld>
            <a:endParaRPr lang="en-US" dirty="0"/>
          </a:p>
        </p:txBody>
      </p:sp>
    </p:spTree>
    <p:extLst>
      <p:ext uri="{BB962C8B-B14F-4D97-AF65-F5344CB8AC3E}">
        <p14:creationId xmlns:p14="http://schemas.microsoft.com/office/powerpoint/2010/main" xmlns="" val="2506961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1B891-6972-4705-A666-8BFDDBB8603E}" type="slidenum">
              <a:rPr lang="en-US" smtClean="0"/>
              <a:pPr/>
              <a:t>7</a:t>
            </a:fld>
            <a:endParaRPr lang="en-US" dirty="0"/>
          </a:p>
        </p:txBody>
      </p:sp>
    </p:spTree>
    <p:extLst>
      <p:ext uri="{BB962C8B-B14F-4D97-AF65-F5344CB8AC3E}">
        <p14:creationId xmlns:p14="http://schemas.microsoft.com/office/powerpoint/2010/main" xmlns="" val="2506961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1B891-6972-4705-A666-8BFDDBB8603E}" type="slidenum">
              <a:rPr lang="en-US" smtClean="0"/>
              <a:pPr/>
              <a:t>8</a:t>
            </a:fld>
            <a:endParaRPr lang="en-US" dirty="0"/>
          </a:p>
        </p:txBody>
      </p:sp>
    </p:spTree>
    <p:extLst>
      <p:ext uri="{BB962C8B-B14F-4D97-AF65-F5344CB8AC3E}">
        <p14:creationId xmlns:p14="http://schemas.microsoft.com/office/powerpoint/2010/main" xmlns="" val="2506961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1B891-6972-4705-A666-8BFDDBB8603E}" type="slidenum">
              <a:rPr lang="en-US" smtClean="0"/>
              <a:pPr/>
              <a:t>9</a:t>
            </a:fld>
            <a:endParaRPr lang="en-US" dirty="0"/>
          </a:p>
        </p:txBody>
      </p:sp>
    </p:spTree>
    <p:extLst>
      <p:ext uri="{BB962C8B-B14F-4D97-AF65-F5344CB8AC3E}">
        <p14:creationId xmlns:p14="http://schemas.microsoft.com/office/powerpoint/2010/main" xmlns="" val="2506961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1B891-6972-4705-A666-8BFDDBB8603E}" type="slidenum">
              <a:rPr lang="en-US" smtClean="0"/>
              <a:pPr/>
              <a:t>10</a:t>
            </a:fld>
            <a:endParaRPr lang="en-US" dirty="0"/>
          </a:p>
        </p:txBody>
      </p:sp>
    </p:spTree>
    <p:extLst>
      <p:ext uri="{BB962C8B-B14F-4D97-AF65-F5344CB8AC3E}">
        <p14:creationId xmlns:p14="http://schemas.microsoft.com/office/powerpoint/2010/main" xmlns="" val="2506961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r>
              <a:rPr lang="en-US" dirty="0" smtClean="0"/>
              <a:t>March 2013</a:t>
            </a:r>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1F1DD22C-6598-4D4C-B627-B9679773D442}" type="slidenum">
              <a:rPr lang="en-US" smtClean="0"/>
              <a:pPr/>
              <a:t>‹#›</a:t>
            </a:fld>
            <a:endParaRPr lang="en-US" dirty="0"/>
          </a:p>
        </p:txBody>
      </p:sp>
    </p:spTree>
    <p:extLst>
      <p:ext uri="{BB962C8B-B14F-4D97-AF65-F5344CB8AC3E}">
        <p14:creationId xmlns:p14="http://schemas.microsoft.com/office/powerpoint/2010/main" xmlns="" val="1907861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dirty="0" smtClean="0"/>
              <a:t>March 2013</a:t>
            </a:r>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1F1DD22C-6598-4D4C-B627-B9679773D442}" type="slidenum">
              <a:rPr lang="en-US" smtClean="0"/>
              <a:pPr/>
              <a:t>‹#›</a:t>
            </a:fld>
            <a:endParaRPr lang="en-US" dirty="0"/>
          </a:p>
        </p:txBody>
      </p:sp>
    </p:spTree>
    <p:extLst>
      <p:ext uri="{BB962C8B-B14F-4D97-AF65-F5344CB8AC3E}">
        <p14:creationId xmlns:p14="http://schemas.microsoft.com/office/powerpoint/2010/main" xmlns="" val="941282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dirty="0" smtClean="0"/>
              <a:t>March 2013</a:t>
            </a:r>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1F1DD22C-6598-4D4C-B627-B9679773D442}" type="slidenum">
              <a:rPr lang="en-US" smtClean="0"/>
              <a:pPr/>
              <a:t>‹#›</a:t>
            </a:fld>
            <a:endParaRPr lang="en-US" dirty="0"/>
          </a:p>
        </p:txBody>
      </p:sp>
    </p:spTree>
    <p:extLst>
      <p:ext uri="{BB962C8B-B14F-4D97-AF65-F5344CB8AC3E}">
        <p14:creationId xmlns:p14="http://schemas.microsoft.com/office/powerpoint/2010/main" xmlns="" val="1107182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with sub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55A5B6CF-4B98-480F-8675-37588210C02C}" type="slidenum">
              <a:rPr lang="en-US"/>
              <a:pPr/>
              <a:t>‹#›</a:t>
            </a:fld>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 </a:t>
            </a:r>
            <a:endParaRPr lang="en-US" dirty="0"/>
          </a:p>
        </p:txBody>
      </p:sp>
      <p:sp>
        <p:nvSpPr>
          <p:cNvPr id="6" name="Date Placeholder 5"/>
          <p:cNvSpPr>
            <a:spLocks noGrp="1"/>
          </p:cNvSpPr>
          <p:nvPr>
            <p:ph type="dt" sz="half" idx="12"/>
          </p:nvPr>
        </p:nvSpPr>
        <p:spPr/>
        <p:txBody>
          <a:bodyPr/>
          <a:lstStyle>
            <a:lvl1pPr>
              <a:defRPr/>
            </a:lvl1pPr>
          </a:lstStyle>
          <a:p>
            <a:r>
              <a:rPr lang="en-US" dirty="0" smtClean="0"/>
              <a:t>March 2013</a:t>
            </a:r>
            <a:endParaRPr lang="en-US" dirty="0"/>
          </a:p>
        </p:txBody>
      </p:sp>
      <p:sp>
        <p:nvSpPr>
          <p:cNvPr id="7" name="Text Placeholder 10" descr="SEDHEADING BOX"/>
          <p:cNvSpPr>
            <a:spLocks noGrp="1"/>
          </p:cNvSpPr>
          <p:nvPr>
            <p:ph type="body" sz="quarter" idx="14"/>
          </p:nvPr>
        </p:nvSpPr>
        <p:spPr>
          <a:xfrm>
            <a:off x="320920" y="1613044"/>
            <a:ext cx="8502162" cy="508243"/>
          </a:xfrm>
        </p:spPr>
        <p:txBody>
          <a:bodyPr/>
          <a:lstStyle>
            <a:lvl1pPr marL="0" indent="0">
              <a:spcAft>
                <a:spcPts val="0"/>
              </a:spcAft>
              <a:buNone/>
              <a:tabLst/>
              <a:defRPr sz="1600" b="1"/>
            </a:lvl1pPr>
            <a:lvl2pPr marL="0" indent="0">
              <a:spcBef>
                <a:spcPts val="480"/>
              </a:spcBef>
              <a:spcAft>
                <a:spcPts val="0"/>
              </a:spcAft>
              <a:buNone/>
              <a:tabLst/>
              <a:defRPr/>
            </a:lvl2pPr>
            <a:lvl3pPr marL="0" indent="0">
              <a:buNone/>
              <a:tabLst/>
              <a:defRPr/>
            </a:lvl3pPr>
            <a:lvl4pPr marL="0" indent="0">
              <a:buNone/>
              <a:tabLst/>
              <a:defRPr/>
            </a:lvl4pPr>
            <a:lvl5pPr marL="0" indent="0">
              <a:buNone/>
              <a:tabLst/>
              <a:defRPr/>
            </a:lvl5pPr>
          </a:lstStyle>
          <a:p>
            <a:pPr lvl="0"/>
            <a:r>
              <a:rPr lang="en-US" smtClean="0"/>
              <a:t>Click to edit Master text styles</a:t>
            </a:r>
          </a:p>
          <a:p>
            <a:pPr lvl="1"/>
            <a:r>
              <a:rPr lang="en-US" smtClean="0"/>
              <a:t>Second line if required</a:t>
            </a:r>
            <a:endParaRPr lang="en-US" dirty="0"/>
          </a:p>
        </p:txBody>
      </p:sp>
    </p:spTree>
    <p:extLst>
      <p:ext uri="{BB962C8B-B14F-4D97-AF65-F5344CB8AC3E}">
        <p14:creationId xmlns:p14="http://schemas.microsoft.com/office/powerpoint/2010/main" xmlns="" val="1776426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dirty="0" smtClean="0"/>
              <a:t>March 2013</a:t>
            </a:r>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1F1DD22C-6598-4D4C-B627-B9679773D442}" type="slidenum">
              <a:rPr lang="en-US" smtClean="0"/>
              <a:pPr/>
              <a:t>‹#›</a:t>
            </a:fld>
            <a:endParaRPr lang="en-US" dirty="0"/>
          </a:p>
        </p:txBody>
      </p:sp>
    </p:spTree>
    <p:extLst>
      <p:ext uri="{BB962C8B-B14F-4D97-AF65-F5344CB8AC3E}">
        <p14:creationId xmlns:p14="http://schemas.microsoft.com/office/powerpoint/2010/main" xmlns="" val="1294134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March 2013</a:t>
            </a:r>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1F1DD22C-6598-4D4C-B627-B9679773D442}" type="slidenum">
              <a:rPr lang="en-US" smtClean="0"/>
              <a:pPr/>
              <a:t>‹#›</a:t>
            </a:fld>
            <a:endParaRPr lang="en-US" dirty="0"/>
          </a:p>
        </p:txBody>
      </p:sp>
    </p:spTree>
    <p:extLst>
      <p:ext uri="{BB962C8B-B14F-4D97-AF65-F5344CB8AC3E}">
        <p14:creationId xmlns:p14="http://schemas.microsoft.com/office/powerpoint/2010/main" xmlns="" val="3449039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r>
              <a:rPr lang="en-US" dirty="0" smtClean="0"/>
              <a:t>March 2013</a:t>
            </a:r>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1F1DD22C-6598-4D4C-B627-B9679773D442}" type="slidenum">
              <a:rPr lang="en-US" smtClean="0"/>
              <a:pPr/>
              <a:t>‹#›</a:t>
            </a:fld>
            <a:endParaRPr lang="en-US" dirty="0"/>
          </a:p>
        </p:txBody>
      </p:sp>
    </p:spTree>
    <p:extLst>
      <p:ext uri="{BB962C8B-B14F-4D97-AF65-F5344CB8AC3E}">
        <p14:creationId xmlns:p14="http://schemas.microsoft.com/office/powerpoint/2010/main" xmlns="" val="779729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r>
              <a:rPr lang="en-US" dirty="0" smtClean="0"/>
              <a:t>March 2013</a:t>
            </a:r>
            <a:endParaRPr lang="en-US" dirty="0"/>
          </a:p>
        </p:txBody>
      </p:sp>
      <p:sp>
        <p:nvSpPr>
          <p:cNvPr id="8" name="Footer Placeholder 7"/>
          <p:cNvSpPr>
            <a:spLocks noGrp="1"/>
          </p:cNvSpPr>
          <p:nvPr>
            <p:ph type="ftr" sz="quarter" idx="11"/>
          </p:nvPr>
        </p:nvSpPr>
        <p:spPr/>
        <p:txBody>
          <a:bodyPr/>
          <a:lstStyle/>
          <a:p>
            <a:r>
              <a:rPr lang="en-US" dirty="0" smtClean="0"/>
              <a:t> </a:t>
            </a:r>
            <a:endParaRPr lang="en-US" dirty="0"/>
          </a:p>
        </p:txBody>
      </p:sp>
      <p:sp>
        <p:nvSpPr>
          <p:cNvPr id="9" name="Slide Number Placeholder 8"/>
          <p:cNvSpPr>
            <a:spLocks noGrp="1"/>
          </p:cNvSpPr>
          <p:nvPr>
            <p:ph type="sldNum" sz="quarter" idx="12"/>
          </p:nvPr>
        </p:nvSpPr>
        <p:spPr/>
        <p:txBody>
          <a:bodyPr/>
          <a:lstStyle/>
          <a:p>
            <a:fld id="{1F1DD22C-6598-4D4C-B627-B9679773D442}" type="slidenum">
              <a:rPr lang="en-US" smtClean="0"/>
              <a:pPr/>
              <a:t>‹#›</a:t>
            </a:fld>
            <a:endParaRPr lang="en-US" dirty="0"/>
          </a:p>
        </p:txBody>
      </p:sp>
    </p:spTree>
    <p:extLst>
      <p:ext uri="{BB962C8B-B14F-4D97-AF65-F5344CB8AC3E}">
        <p14:creationId xmlns:p14="http://schemas.microsoft.com/office/powerpoint/2010/main" xmlns="" val="2394341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US" dirty="0" smtClean="0"/>
              <a:t>March 2013</a:t>
            </a:r>
            <a:endParaRPr lang="en-US"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1F1DD22C-6598-4D4C-B627-B9679773D442}" type="slidenum">
              <a:rPr lang="en-US" smtClean="0"/>
              <a:pPr/>
              <a:t>‹#›</a:t>
            </a:fld>
            <a:endParaRPr lang="en-US" dirty="0"/>
          </a:p>
        </p:txBody>
      </p:sp>
    </p:spTree>
    <p:extLst>
      <p:ext uri="{BB962C8B-B14F-4D97-AF65-F5344CB8AC3E}">
        <p14:creationId xmlns:p14="http://schemas.microsoft.com/office/powerpoint/2010/main" xmlns="" val="1704385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March 2013</a:t>
            </a:r>
            <a:endParaRPr lang="en-US" dirty="0"/>
          </a:p>
        </p:txBody>
      </p:sp>
      <p:sp>
        <p:nvSpPr>
          <p:cNvPr id="3" name="Footer Placeholder 2"/>
          <p:cNvSpPr>
            <a:spLocks noGrp="1"/>
          </p:cNvSpPr>
          <p:nvPr>
            <p:ph type="ftr" sz="quarter" idx="1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1F1DD22C-6598-4D4C-B627-B9679773D442}" type="slidenum">
              <a:rPr lang="en-US" smtClean="0"/>
              <a:pPr/>
              <a:t>‹#›</a:t>
            </a:fld>
            <a:endParaRPr lang="en-US" dirty="0"/>
          </a:p>
        </p:txBody>
      </p:sp>
    </p:spTree>
    <p:extLst>
      <p:ext uri="{BB962C8B-B14F-4D97-AF65-F5344CB8AC3E}">
        <p14:creationId xmlns:p14="http://schemas.microsoft.com/office/powerpoint/2010/main" xmlns="" val="2340780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March 2013</a:t>
            </a:r>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1F1DD22C-6598-4D4C-B627-B9679773D442}" type="slidenum">
              <a:rPr lang="en-US" smtClean="0"/>
              <a:pPr/>
              <a:t>‹#›</a:t>
            </a:fld>
            <a:endParaRPr lang="en-US" dirty="0"/>
          </a:p>
        </p:txBody>
      </p:sp>
    </p:spTree>
    <p:extLst>
      <p:ext uri="{BB962C8B-B14F-4D97-AF65-F5344CB8AC3E}">
        <p14:creationId xmlns:p14="http://schemas.microsoft.com/office/powerpoint/2010/main" xmlns="" val="3576299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March 2013</a:t>
            </a:r>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1F1DD22C-6598-4D4C-B627-B9679773D442}" type="slidenum">
              <a:rPr lang="en-US" smtClean="0"/>
              <a:pPr/>
              <a:t>‹#›</a:t>
            </a:fld>
            <a:endParaRPr lang="en-US" dirty="0"/>
          </a:p>
        </p:txBody>
      </p:sp>
    </p:spTree>
    <p:extLst>
      <p:ext uri="{BB962C8B-B14F-4D97-AF65-F5344CB8AC3E}">
        <p14:creationId xmlns:p14="http://schemas.microsoft.com/office/powerpoint/2010/main" xmlns="" val="2209535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March 2013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1DD22C-6598-4D4C-B627-B9679773D442}" type="slidenum">
              <a:rPr lang="en-US" smtClean="0"/>
              <a:pPr/>
              <a:t>‹#›</a:t>
            </a:fld>
            <a:endParaRPr lang="en-US" dirty="0"/>
          </a:p>
        </p:txBody>
      </p:sp>
    </p:spTree>
    <p:extLst>
      <p:ext uri="{BB962C8B-B14F-4D97-AF65-F5344CB8AC3E}">
        <p14:creationId xmlns:p14="http://schemas.microsoft.com/office/powerpoint/2010/main" xmlns="" val="97818247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124744"/>
            <a:ext cx="7772400" cy="1470025"/>
          </a:xfrm>
        </p:spPr>
        <p:txBody>
          <a:bodyPr>
            <a:normAutofit fontScale="90000"/>
          </a:bodyPr>
          <a:lstStyle/>
          <a:p>
            <a:pPr algn="l"/>
            <a:r>
              <a:rPr lang="en-US" b="1" dirty="0" smtClean="0">
                <a:solidFill>
                  <a:schemeClr val="tx2"/>
                </a:solidFill>
              </a:rPr>
              <a:t>The Oil Majors and the US Geo-Strategy in Eurasia after the End of Cold War</a:t>
            </a:r>
            <a:endParaRPr lang="en-US" b="1" dirty="0">
              <a:solidFill>
                <a:schemeClr val="tx2"/>
              </a:solidFill>
            </a:endParaRPr>
          </a:p>
        </p:txBody>
      </p:sp>
      <p:sp>
        <p:nvSpPr>
          <p:cNvPr id="3" name="Subtitle 2"/>
          <p:cNvSpPr>
            <a:spLocks noGrp="1"/>
          </p:cNvSpPr>
          <p:nvPr>
            <p:ph type="subTitle" idx="1"/>
          </p:nvPr>
        </p:nvSpPr>
        <p:spPr>
          <a:xfrm>
            <a:off x="467544" y="3212976"/>
            <a:ext cx="6400800" cy="1752600"/>
          </a:xfrm>
        </p:spPr>
        <p:txBody>
          <a:bodyPr>
            <a:normAutofit fontScale="25000" lnSpcReduction="20000"/>
          </a:bodyPr>
          <a:lstStyle/>
          <a:p>
            <a:pPr algn="l"/>
            <a:endParaRPr lang="en-US" sz="9600" b="1" dirty="0" smtClean="0">
              <a:solidFill>
                <a:schemeClr val="tx1"/>
              </a:solidFill>
            </a:endParaRPr>
          </a:p>
          <a:p>
            <a:pPr algn="l"/>
            <a:endParaRPr lang="en-US" sz="9600" b="1" dirty="0" smtClean="0">
              <a:solidFill>
                <a:schemeClr val="tx1"/>
              </a:solidFill>
            </a:endParaRPr>
          </a:p>
          <a:p>
            <a:pPr algn="l"/>
            <a:r>
              <a:rPr lang="en-US" sz="9600" b="1" dirty="0" smtClean="0">
                <a:solidFill>
                  <a:schemeClr val="tx1"/>
                </a:solidFill>
              </a:rPr>
              <a:t>Anthony Livanios</a:t>
            </a:r>
          </a:p>
          <a:p>
            <a:pPr algn="l"/>
            <a:r>
              <a:rPr lang="en-US" sz="9600" b="1" dirty="0" smtClean="0">
                <a:solidFill>
                  <a:schemeClr val="tx1"/>
                </a:solidFill>
              </a:rPr>
              <a:t>CEO</a:t>
            </a:r>
          </a:p>
          <a:p>
            <a:pPr algn="l"/>
            <a:r>
              <a:rPr lang="en-US" sz="9600" b="1" dirty="0" smtClean="0">
                <a:solidFill>
                  <a:schemeClr val="tx1"/>
                </a:solidFill>
              </a:rPr>
              <a:t>Energy Stream CMG GmbH</a:t>
            </a:r>
          </a:p>
          <a:p>
            <a:pPr algn="l"/>
            <a:r>
              <a:rPr lang="en-US" sz="9600" b="1" dirty="0" smtClean="0">
                <a:solidFill>
                  <a:schemeClr val="tx1"/>
                </a:solidFill>
              </a:rPr>
              <a:t>January 21, 2014</a:t>
            </a:r>
          </a:p>
          <a:p>
            <a:pPr algn="l"/>
            <a:endParaRPr lang="en-US" sz="9600" b="1" dirty="0" smtClean="0">
              <a:solidFill>
                <a:schemeClr val="tx1"/>
              </a:solidFill>
            </a:endParaRPr>
          </a:p>
          <a:p>
            <a:endParaRPr lang="en-US" dirty="0"/>
          </a:p>
        </p:txBody>
      </p:sp>
    </p:spTree>
    <p:extLst>
      <p:ext uri="{BB962C8B-B14F-4D97-AF65-F5344CB8AC3E}">
        <p14:creationId xmlns:p14="http://schemas.microsoft.com/office/powerpoint/2010/main" xmlns="" val="287971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600" cy="1143000"/>
          </a:xfrm>
        </p:spPr>
        <p:txBody>
          <a:bodyPr>
            <a:normAutofit/>
          </a:bodyPr>
          <a:lstStyle/>
          <a:p>
            <a:r>
              <a:rPr lang="en-GB" sz="3200" dirty="0" smtClean="0">
                <a:solidFill>
                  <a:schemeClr val="tx2"/>
                </a:solidFill>
              </a:rPr>
              <a:t>The US Oil Industry in the New Great Game in Eurasia</a:t>
            </a:r>
            <a:endParaRPr lang="en-GB" sz="3200" dirty="0">
              <a:solidFill>
                <a:schemeClr val="tx2"/>
              </a:solidFill>
            </a:endParaRPr>
          </a:p>
        </p:txBody>
      </p:sp>
      <p:sp>
        <p:nvSpPr>
          <p:cNvPr id="6" name="Slide Number Placeholder 5"/>
          <p:cNvSpPr>
            <a:spLocks noGrp="1"/>
          </p:cNvSpPr>
          <p:nvPr>
            <p:ph type="sldNum" sz="quarter" idx="10"/>
          </p:nvPr>
        </p:nvSpPr>
        <p:spPr/>
        <p:txBody>
          <a:bodyPr/>
          <a:lstStyle/>
          <a:p>
            <a:fld id="{55A5B6CF-4B98-480F-8675-37588210C02C}" type="slidenum">
              <a:rPr lang="en-US" smtClean="0"/>
              <a:pPr/>
              <a:t>10</a:t>
            </a:fld>
            <a:endParaRPr lang="en-US" dirty="0"/>
          </a:p>
        </p:txBody>
      </p:sp>
      <p:pic>
        <p:nvPicPr>
          <p:cNvPr id="4" name="Content Placeholder 3" descr="the-oil-and-the-glory.jp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40915" r="-40915"/>
          <a:stretch>
            <a:fillRect/>
          </a:stretch>
        </p:blipFill>
        <p:spPr/>
      </p:pic>
    </p:spTree>
    <p:extLst>
      <p:ext uri="{BB962C8B-B14F-4D97-AF65-F5344CB8AC3E}">
        <p14:creationId xmlns:p14="http://schemas.microsoft.com/office/powerpoint/2010/main" xmlns="" val="3746940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600" cy="1143000"/>
          </a:xfrm>
        </p:spPr>
        <p:txBody>
          <a:bodyPr>
            <a:normAutofit/>
          </a:bodyPr>
          <a:lstStyle/>
          <a:p>
            <a:r>
              <a:rPr lang="en-GB" sz="3200" dirty="0" smtClean="0">
                <a:solidFill>
                  <a:schemeClr val="tx2"/>
                </a:solidFill>
              </a:rPr>
              <a:t>The US </a:t>
            </a:r>
            <a:r>
              <a:rPr lang="en-GB" sz="3200" dirty="0" err="1" smtClean="0">
                <a:solidFill>
                  <a:schemeClr val="tx2"/>
                </a:solidFill>
              </a:rPr>
              <a:t>Geostrategy</a:t>
            </a:r>
            <a:r>
              <a:rPr lang="en-GB" sz="3200" dirty="0" smtClean="0">
                <a:solidFill>
                  <a:schemeClr val="tx2"/>
                </a:solidFill>
              </a:rPr>
              <a:t> in Eurasia and Russian Oil Industry</a:t>
            </a:r>
            <a:endParaRPr lang="en-GB" sz="3200" dirty="0">
              <a:solidFill>
                <a:schemeClr val="tx2"/>
              </a:solidFill>
            </a:endParaRPr>
          </a:p>
        </p:txBody>
      </p:sp>
      <p:sp>
        <p:nvSpPr>
          <p:cNvPr id="6" name="Slide Number Placeholder 5"/>
          <p:cNvSpPr>
            <a:spLocks noGrp="1"/>
          </p:cNvSpPr>
          <p:nvPr>
            <p:ph type="sldNum" sz="quarter" idx="10"/>
          </p:nvPr>
        </p:nvSpPr>
        <p:spPr/>
        <p:txBody>
          <a:bodyPr/>
          <a:lstStyle/>
          <a:p>
            <a:fld id="{55A5B6CF-4B98-480F-8675-37588210C02C}" type="slidenum">
              <a:rPr lang="en-US" smtClean="0"/>
              <a:pPr/>
              <a:t>11</a:t>
            </a:fld>
            <a:endParaRPr lang="en-US" dirty="0"/>
          </a:p>
        </p:txBody>
      </p:sp>
      <p:pic>
        <p:nvPicPr>
          <p:cNvPr id="10" name="Content Placeholder 9" descr="petrostate_cover.jp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88220" r="-88220"/>
          <a:stretch>
            <a:fillRect/>
          </a:stretch>
        </p:blipFill>
        <p:spPr/>
      </p:pic>
    </p:spTree>
    <p:extLst>
      <p:ext uri="{BB962C8B-B14F-4D97-AF65-F5344CB8AC3E}">
        <p14:creationId xmlns:p14="http://schemas.microsoft.com/office/powerpoint/2010/main" xmlns="" val="122084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600" cy="1143000"/>
          </a:xfrm>
        </p:spPr>
        <p:txBody>
          <a:bodyPr>
            <a:normAutofit/>
          </a:bodyPr>
          <a:lstStyle/>
          <a:p>
            <a:r>
              <a:rPr lang="en-GB" sz="3200" dirty="0" smtClean="0">
                <a:solidFill>
                  <a:schemeClr val="tx2"/>
                </a:solidFill>
              </a:rPr>
              <a:t>The Geopolitical Rivalry in the New Great Game in Eurasia and Russian Oil Industry</a:t>
            </a:r>
            <a:endParaRPr lang="en-GB" sz="3200" dirty="0">
              <a:solidFill>
                <a:schemeClr val="tx2"/>
              </a:solidFill>
            </a:endParaRPr>
          </a:p>
        </p:txBody>
      </p:sp>
      <p:sp>
        <p:nvSpPr>
          <p:cNvPr id="6" name="Slide Number Placeholder 5"/>
          <p:cNvSpPr>
            <a:spLocks noGrp="1"/>
          </p:cNvSpPr>
          <p:nvPr>
            <p:ph type="sldNum" sz="quarter" idx="10"/>
          </p:nvPr>
        </p:nvSpPr>
        <p:spPr/>
        <p:txBody>
          <a:bodyPr/>
          <a:lstStyle/>
          <a:p>
            <a:fld id="{55A5B6CF-4B98-480F-8675-37588210C02C}" type="slidenum">
              <a:rPr lang="en-US" smtClean="0"/>
              <a:pPr/>
              <a:t>12</a:t>
            </a:fld>
            <a:endParaRPr lang="en-US" dirty="0"/>
          </a:p>
        </p:txBody>
      </p:sp>
      <p:pic>
        <p:nvPicPr>
          <p:cNvPr id="8" name="Content Placeholder 7" descr="400000000000000901868_s4.jp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82917" r="-82917"/>
          <a:stretch>
            <a:fillRect/>
          </a:stretch>
        </p:blipFill>
        <p:spPr/>
      </p:pic>
    </p:spTree>
    <p:extLst>
      <p:ext uri="{BB962C8B-B14F-4D97-AF65-F5344CB8AC3E}">
        <p14:creationId xmlns:p14="http://schemas.microsoft.com/office/powerpoint/2010/main" xmlns="" val="1408550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600" cy="1143000"/>
          </a:xfrm>
        </p:spPr>
        <p:txBody>
          <a:bodyPr>
            <a:normAutofit/>
          </a:bodyPr>
          <a:lstStyle/>
          <a:p>
            <a:r>
              <a:rPr lang="en-GB" sz="3200" dirty="0" smtClean="0">
                <a:solidFill>
                  <a:schemeClr val="tx2"/>
                </a:solidFill>
              </a:rPr>
              <a:t>The US </a:t>
            </a:r>
            <a:r>
              <a:rPr lang="en-GB" sz="3200" dirty="0" err="1" smtClean="0">
                <a:solidFill>
                  <a:schemeClr val="tx2"/>
                </a:solidFill>
              </a:rPr>
              <a:t>Geostrategy</a:t>
            </a:r>
            <a:r>
              <a:rPr lang="en-GB" sz="3200" dirty="0" smtClean="0">
                <a:solidFill>
                  <a:schemeClr val="tx2"/>
                </a:solidFill>
              </a:rPr>
              <a:t> and the challenge of the Iranian Oil Industry</a:t>
            </a:r>
            <a:endParaRPr lang="en-GB" sz="3200" dirty="0">
              <a:solidFill>
                <a:schemeClr val="tx2"/>
              </a:solidFill>
            </a:endParaRPr>
          </a:p>
        </p:txBody>
      </p:sp>
      <p:sp>
        <p:nvSpPr>
          <p:cNvPr id="6" name="Slide Number Placeholder 5"/>
          <p:cNvSpPr>
            <a:spLocks noGrp="1"/>
          </p:cNvSpPr>
          <p:nvPr>
            <p:ph type="sldNum" sz="quarter" idx="10"/>
          </p:nvPr>
        </p:nvSpPr>
        <p:spPr/>
        <p:txBody>
          <a:bodyPr/>
          <a:lstStyle/>
          <a:p>
            <a:fld id="{55A5B6CF-4B98-480F-8675-37588210C02C}" type="slidenum">
              <a:rPr lang="en-US" smtClean="0"/>
              <a:pPr/>
              <a:t>13</a:t>
            </a:fld>
            <a:endParaRPr lang="en-US" dirty="0"/>
          </a:p>
        </p:txBody>
      </p:sp>
      <p:pic>
        <p:nvPicPr>
          <p:cNvPr id="4" name="Content Placeholder 3" descr="Iran-Oil-Roger-Howard.jp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90109" r="-90109"/>
          <a:stretch>
            <a:fillRect/>
          </a:stretch>
        </p:blipFill>
        <p:spPr/>
      </p:pic>
    </p:spTree>
    <p:extLst>
      <p:ext uri="{BB962C8B-B14F-4D97-AF65-F5344CB8AC3E}">
        <p14:creationId xmlns:p14="http://schemas.microsoft.com/office/powerpoint/2010/main" xmlns="" val="1336048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600" cy="1143000"/>
          </a:xfrm>
        </p:spPr>
        <p:txBody>
          <a:bodyPr>
            <a:normAutofit/>
          </a:bodyPr>
          <a:lstStyle/>
          <a:p>
            <a:r>
              <a:rPr lang="en-GB" sz="3200" dirty="0" smtClean="0">
                <a:solidFill>
                  <a:schemeClr val="tx2"/>
                </a:solidFill>
              </a:rPr>
              <a:t>The Geopolitical Rivalry in the New Great Game in Eurasia</a:t>
            </a:r>
            <a:endParaRPr lang="en-GB" sz="3200" dirty="0">
              <a:solidFill>
                <a:schemeClr val="tx2"/>
              </a:solidFill>
            </a:endParaRPr>
          </a:p>
        </p:txBody>
      </p:sp>
      <p:sp>
        <p:nvSpPr>
          <p:cNvPr id="6" name="Slide Number Placeholder 5"/>
          <p:cNvSpPr>
            <a:spLocks noGrp="1"/>
          </p:cNvSpPr>
          <p:nvPr>
            <p:ph type="sldNum" sz="quarter" idx="10"/>
          </p:nvPr>
        </p:nvSpPr>
        <p:spPr/>
        <p:txBody>
          <a:bodyPr/>
          <a:lstStyle/>
          <a:p>
            <a:fld id="{55A5B6CF-4B98-480F-8675-37588210C02C}" type="slidenum">
              <a:rPr lang="en-US" smtClean="0"/>
              <a:pPr/>
              <a:t>14</a:t>
            </a:fld>
            <a:endParaRPr lang="en-US" dirty="0"/>
          </a:p>
        </p:txBody>
      </p:sp>
      <p:pic>
        <p:nvPicPr>
          <p:cNvPr id="4" name="Content Placeholder 3" descr="coveruk_2.jp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92398" r="-92398"/>
          <a:stretch>
            <a:fillRect/>
          </a:stretch>
        </p:blipFill>
        <p:spPr/>
      </p:pic>
    </p:spTree>
    <p:extLst>
      <p:ext uri="{BB962C8B-B14F-4D97-AF65-F5344CB8AC3E}">
        <p14:creationId xmlns:p14="http://schemas.microsoft.com/office/powerpoint/2010/main" xmlns="" val="2265454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600" cy="1143000"/>
          </a:xfrm>
        </p:spPr>
        <p:txBody>
          <a:bodyPr>
            <a:normAutofit/>
          </a:bodyPr>
          <a:lstStyle/>
          <a:p>
            <a:r>
              <a:rPr lang="en-GB" sz="3200" dirty="0" smtClean="0">
                <a:solidFill>
                  <a:schemeClr val="tx2"/>
                </a:solidFill>
              </a:rPr>
              <a:t>The Oil and Gas Pipeline competition in Eurasia</a:t>
            </a:r>
            <a:endParaRPr lang="en-GB" sz="3200" dirty="0">
              <a:solidFill>
                <a:schemeClr val="tx2"/>
              </a:solidFill>
            </a:endParaRPr>
          </a:p>
        </p:txBody>
      </p:sp>
      <p:sp>
        <p:nvSpPr>
          <p:cNvPr id="6" name="Slide Number Placeholder 5"/>
          <p:cNvSpPr>
            <a:spLocks noGrp="1"/>
          </p:cNvSpPr>
          <p:nvPr>
            <p:ph type="sldNum" sz="quarter" idx="10"/>
          </p:nvPr>
        </p:nvSpPr>
        <p:spPr/>
        <p:txBody>
          <a:bodyPr/>
          <a:lstStyle/>
          <a:p>
            <a:fld id="{55A5B6CF-4B98-480F-8675-37588210C02C}" type="slidenum">
              <a:rPr lang="en-US" smtClean="0"/>
              <a:pPr/>
              <a:t>15</a:t>
            </a:fld>
            <a:endParaRPr lang="en-US" dirty="0"/>
          </a:p>
        </p:txBody>
      </p:sp>
      <p:pic>
        <p:nvPicPr>
          <p:cNvPr id="5" name="Content Placeholder 4" descr="Pipelines.ashx.jp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95984" r="-95984"/>
          <a:stretch>
            <a:fillRect/>
          </a:stretch>
        </p:blipFill>
        <p:spPr/>
      </p:pic>
    </p:spTree>
    <p:extLst>
      <p:ext uri="{BB962C8B-B14F-4D97-AF65-F5344CB8AC3E}">
        <p14:creationId xmlns:p14="http://schemas.microsoft.com/office/powerpoint/2010/main" xmlns="" val="3995872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600" cy="1143000"/>
          </a:xfrm>
        </p:spPr>
        <p:txBody>
          <a:bodyPr>
            <a:normAutofit/>
          </a:bodyPr>
          <a:lstStyle/>
          <a:p>
            <a:r>
              <a:rPr lang="en-GB" sz="3200" dirty="0" smtClean="0">
                <a:solidFill>
                  <a:schemeClr val="tx2"/>
                </a:solidFill>
              </a:rPr>
              <a:t>The Economics of Oil and Gas in the Caspian</a:t>
            </a:r>
            <a:endParaRPr lang="en-GB" sz="3200" dirty="0">
              <a:solidFill>
                <a:schemeClr val="tx2"/>
              </a:solidFill>
            </a:endParaRPr>
          </a:p>
        </p:txBody>
      </p:sp>
      <p:sp>
        <p:nvSpPr>
          <p:cNvPr id="6" name="Slide Number Placeholder 5"/>
          <p:cNvSpPr>
            <a:spLocks noGrp="1"/>
          </p:cNvSpPr>
          <p:nvPr>
            <p:ph type="sldNum" sz="quarter" idx="10"/>
          </p:nvPr>
        </p:nvSpPr>
        <p:spPr/>
        <p:txBody>
          <a:bodyPr/>
          <a:lstStyle/>
          <a:p>
            <a:fld id="{55A5B6CF-4B98-480F-8675-37588210C02C}" type="slidenum">
              <a:rPr lang="en-US" smtClean="0"/>
              <a:pPr/>
              <a:t>16</a:t>
            </a:fld>
            <a:endParaRPr lang="en-US" dirty="0"/>
          </a:p>
        </p:txBody>
      </p:sp>
      <p:pic>
        <p:nvPicPr>
          <p:cNvPr id="4" name="Content Placeholder 3" descr="9781403987570.jp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47734" r="-47734"/>
          <a:stretch>
            <a:fillRect/>
          </a:stretch>
        </p:blipFill>
        <p:spPr/>
      </p:pic>
    </p:spTree>
    <p:extLst>
      <p:ext uri="{BB962C8B-B14F-4D97-AF65-F5344CB8AC3E}">
        <p14:creationId xmlns:p14="http://schemas.microsoft.com/office/powerpoint/2010/main" xmlns="" val="34380890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600" cy="1143000"/>
          </a:xfrm>
        </p:spPr>
        <p:txBody>
          <a:bodyPr>
            <a:normAutofit/>
          </a:bodyPr>
          <a:lstStyle/>
          <a:p>
            <a:r>
              <a:rPr lang="en-GB" sz="3200" dirty="0" smtClean="0">
                <a:solidFill>
                  <a:schemeClr val="tx2"/>
                </a:solidFill>
              </a:rPr>
              <a:t>The US </a:t>
            </a:r>
            <a:r>
              <a:rPr lang="en-GB" sz="3200" dirty="0" err="1" smtClean="0">
                <a:solidFill>
                  <a:schemeClr val="tx2"/>
                </a:solidFill>
              </a:rPr>
              <a:t>Geostrategy</a:t>
            </a:r>
            <a:r>
              <a:rPr lang="en-GB" sz="3200" dirty="0" smtClean="0">
                <a:solidFill>
                  <a:schemeClr val="tx2"/>
                </a:solidFill>
              </a:rPr>
              <a:t> at the End of Cold War: The Caspian Sea and the Persian Gulf Oil Fields</a:t>
            </a:r>
            <a:endParaRPr lang="en-GB" sz="3200" dirty="0">
              <a:solidFill>
                <a:schemeClr val="tx2"/>
              </a:solidFill>
            </a:endParaRPr>
          </a:p>
        </p:txBody>
      </p:sp>
      <p:pic>
        <p:nvPicPr>
          <p:cNvPr id="4" name="Content Placeholder 3" descr="Oil_and_Oil_Facilities_lg.jp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27921" r="-27921"/>
          <a:stretch>
            <a:fillRect/>
          </a:stretch>
        </p:blipFill>
        <p:spPr>
          <a:xfrm>
            <a:off x="490538" y="1844675"/>
            <a:ext cx="8229600" cy="4525963"/>
          </a:xfrm>
        </p:spPr>
      </p:pic>
      <p:sp>
        <p:nvSpPr>
          <p:cNvPr id="6" name="Slide Number Placeholder 5"/>
          <p:cNvSpPr>
            <a:spLocks noGrp="1"/>
          </p:cNvSpPr>
          <p:nvPr>
            <p:ph type="sldNum" sz="quarter" idx="10"/>
          </p:nvPr>
        </p:nvSpPr>
        <p:spPr/>
        <p:txBody>
          <a:bodyPr/>
          <a:lstStyle/>
          <a:p>
            <a:fld id="{55A5B6CF-4B98-480F-8675-37588210C02C}" type="slidenum">
              <a:rPr lang="en-US" smtClean="0"/>
              <a:pPr/>
              <a:t>17</a:t>
            </a:fld>
            <a:endParaRPr lang="en-US" dirty="0"/>
          </a:p>
        </p:txBody>
      </p:sp>
    </p:spTree>
    <p:extLst>
      <p:ext uri="{BB962C8B-B14F-4D97-AF65-F5344CB8AC3E}">
        <p14:creationId xmlns:p14="http://schemas.microsoft.com/office/powerpoint/2010/main" xmlns="" val="350466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600" cy="1143000"/>
          </a:xfrm>
        </p:spPr>
        <p:txBody>
          <a:bodyPr>
            <a:normAutofit/>
          </a:bodyPr>
          <a:lstStyle/>
          <a:p>
            <a:r>
              <a:rPr lang="en-GB" sz="3200" dirty="0" smtClean="0">
                <a:solidFill>
                  <a:schemeClr val="tx2"/>
                </a:solidFill>
              </a:rPr>
              <a:t>The US </a:t>
            </a:r>
            <a:r>
              <a:rPr lang="en-GB" sz="3200" dirty="0" err="1" smtClean="0">
                <a:solidFill>
                  <a:schemeClr val="tx2"/>
                </a:solidFill>
              </a:rPr>
              <a:t>Geostrategy</a:t>
            </a:r>
            <a:r>
              <a:rPr lang="en-GB" sz="3200" dirty="0" smtClean="0">
                <a:solidFill>
                  <a:schemeClr val="tx2"/>
                </a:solidFill>
              </a:rPr>
              <a:t> at the End of Cold War: The Persian Gulf Oil Fields</a:t>
            </a:r>
            <a:endParaRPr lang="en-GB" sz="3200" dirty="0">
              <a:solidFill>
                <a:schemeClr val="tx2"/>
              </a:solidFill>
            </a:endParaRPr>
          </a:p>
        </p:txBody>
      </p:sp>
      <p:pic>
        <p:nvPicPr>
          <p:cNvPr id="4" name="Content Placeholder 3" descr="PERSIAN GULF OIL FIELDS image.gif"/>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30475" r="-30475"/>
          <a:stretch>
            <a:fillRect/>
          </a:stretch>
        </p:blipFill>
        <p:spPr>
          <a:xfrm>
            <a:off x="490538" y="1844675"/>
            <a:ext cx="8229600" cy="4525963"/>
          </a:xfrm>
        </p:spPr>
      </p:pic>
      <p:sp>
        <p:nvSpPr>
          <p:cNvPr id="6" name="Slide Number Placeholder 5"/>
          <p:cNvSpPr>
            <a:spLocks noGrp="1"/>
          </p:cNvSpPr>
          <p:nvPr>
            <p:ph type="sldNum" sz="quarter" idx="10"/>
          </p:nvPr>
        </p:nvSpPr>
        <p:spPr/>
        <p:txBody>
          <a:bodyPr/>
          <a:lstStyle/>
          <a:p>
            <a:fld id="{55A5B6CF-4B98-480F-8675-37588210C02C}" type="slidenum">
              <a:rPr lang="en-US" smtClean="0"/>
              <a:pPr/>
              <a:t>18</a:t>
            </a:fld>
            <a:endParaRPr lang="en-US" dirty="0"/>
          </a:p>
        </p:txBody>
      </p:sp>
    </p:spTree>
    <p:extLst>
      <p:ext uri="{BB962C8B-B14F-4D97-AF65-F5344CB8AC3E}">
        <p14:creationId xmlns:p14="http://schemas.microsoft.com/office/powerpoint/2010/main" xmlns="" val="12538111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600" cy="1143000"/>
          </a:xfrm>
        </p:spPr>
        <p:txBody>
          <a:bodyPr>
            <a:normAutofit/>
          </a:bodyPr>
          <a:lstStyle/>
          <a:p>
            <a:r>
              <a:rPr lang="en-GB" sz="3200" dirty="0" smtClean="0">
                <a:solidFill>
                  <a:schemeClr val="tx2"/>
                </a:solidFill>
              </a:rPr>
              <a:t>The US </a:t>
            </a:r>
            <a:r>
              <a:rPr lang="en-GB" sz="3200" dirty="0" err="1" smtClean="0">
                <a:solidFill>
                  <a:schemeClr val="tx2"/>
                </a:solidFill>
              </a:rPr>
              <a:t>Geostrategy</a:t>
            </a:r>
            <a:r>
              <a:rPr lang="en-GB" sz="3200" dirty="0" smtClean="0">
                <a:solidFill>
                  <a:schemeClr val="tx2"/>
                </a:solidFill>
              </a:rPr>
              <a:t> at the End of Cold War: The Persian Gulf Proven Oil </a:t>
            </a:r>
            <a:r>
              <a:rPr lang="en-GB" sz="3200" dirty="0">
                <a:solidFill>
                  <a:schemeClr val="tx2"/>
                </a:solidFill>
              </a:rPr>
              <a:t>R</a:t>
            </a:r>
            <a:r>
              <a:rPr lang="en-GB" sz="3200" dirty="0" smtClean="0">
                <a:solidFill>
                  <a:schemeClr val="tx2"/>
                </a:solidFill>
              </a:rPr>
              <a:t>eserves</a:t>
            </a:r>
            <a:endParaRPr lang="en-GB" sz="3200" dirty="0">
              <a:solidFill>
                <a:schemeClr val="tx2"/>
              </a:solidFill>
            </a:endParaRPr>
          </a:p>
        </p:txBody>
      </p:sp>
      <p:sp>
        <p:nvSpPr>
          <p:cNvPr id="6" name="Slide Number Placeholder 5"/>
          <p:cNvSpPr>
            <a:spLocks noGrp="1"/>
          </p:cNvSpPr>
          <p:nvPr>
            <p:ph type="sldNum" sz="quarter" idx="10"/>
          </p:nvPr>
        </p:nvSpPr>
        <p:spPr/>
        <p:txBody>
          <a:bodyPr/>
          <a:lstStyle/>
          <a:p>
            <a:fld id="{55A5B6CF-4B98-480F-8675-37588210C02C}" type="slidenum">
              <a:rPr lang="en-US" smtClean="0"/>
              <a:pPr/>
              <a:t>19</a:t>
            </a:fld>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a:t>
            </a:r>
            <a:r>
              <a:rPr lang="en-US" dirty="0"/>
              <a:t>Persian Gulf produced about 28 percent of the world's oil supply and exported over 18 million </a:t>
            </a:r>
            <a:r>
              <a:rPr lang="en-US" dirty="0" err="1"/>
              <a:t>bbl</a:t>
            </a:r>
            <a:r>
              <a:rPr lang="en-US" dirty="0"/>
              <a:t>/d in 2006. In 2006, the Persian Gulf countries </a:t>
            </a:r>
            <a:r>
              <a:rPr lang="en-US" dirty="0" smtClean="0"/>
              <a:t>produced </a:t>
            </a:r>
            <a:r>
              <a:rPr lang="en-US" dirty="0"/>
              <a:t>about 28 percent of the world's oil, while holding 55 percent (728 billion barrels) of the world's crude oil reserves. In 2006, the Persian Gulf countries combined exported 18.2 million barrels per day (</a:t>
            </a:r>
            <a:r>
              <a:rPr lang="en-US" dirty="0" err="1"/>
              <a:t>bbl</a:t>
            </a:r>
            <a:r>
              <a:rPr lang="en-US" dirty="0"/>
              <a:t>/d) including about 17 million </a:t>
            </a:r>
            <a:r>
              <a:rPr lang="en-US" dirty="0" err="1"/>
              <a:t>bbl</a:t>
            </a:r>
            <a:r>
              <a:rPr lang="en-US" dirty="0"/>
              <a:t>/d via the Straight of Hormuz representing roughly one-fifth of world oil supply</a:t>
            </a:r>
            <a:r>
              <a:rPr lang="en-US" i="1" dirty="0" smtClean="0"/>
              <a:t>.</a:t>
            </a:r>
          </a:p>
          <a:p>
            <a:r>
              <a:rPr lang="en-US" i="1" dirty="0" smtClean="0"/>
              <a:t>Source: United States Energy Information Administration, 2007</a:t>
            </a:r>
            <a:endParaRPr lang="en-US" dirty="0"/>
          </a:p>
        </p:txBody>
      </p:sp>
    </p:spTree>
    <p:extLst>
      <p:ext uri="{BB962C8B-B14F-4D97-AF65-F5344CB8AC3E}">
        <p14:creationId xmlns:p14="http://schemas.microsoft.com/office/powerpoint/2010/main" xmlns="" val="192976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600" cy="1143000"/>
          </a:xfrm>
        </p:spPr>
        <p:txBody>
          <a:bodyPr>
            <a:normAutofit/>
          </a:bodyPr>
          <a:lstStyle/>
          <a:p>
            <a:r>
              <a:rPr lang="en-GB" sz="3200" dirty="0" smtClean="0">
                <a:solidFill>
                  <a:schemeClr val="tx2"/>
                </a:solidFill>
              </a:rPr>
              <a:t>The US Oil Industry in American Business Culture </a:t>
            </a:r>
            <a:endParaRPr lang="en-GB" sz="3200" dirty="0">
              <a:solidFill>
                <a:schemeClr val="tx2"/>
              </a:solidFill>
            </a:endParaRPr>
          </a:p>
        </p:txBody>
      </p:sp>
      <p:pic>
        <p:nvPicPr>
          <p:cNvPr id="4" name="Content Placeholder 3" descr="16121-TITAN.jpg"/>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rcRect l="-86789" r="-86789"/>
          <a:stretch/>
        </p:blipFill>
        <p:spPr>
          <a:xfrm>
            <a:off x="467544" y="1527288"/>
            <a:ext cx="8257571" cy="4566008"/>
          </a:xfrm>
        </p:spPr>
      </p:pic>
      <p:sp>
        <p:nvSpPr>
          <p:cNvPr id="6" name="Slide Number Placeholder 5"/>
          <p:cNvSpPr>
            <a:spLocks noGrp="1"/>
          </p:cNvSpPr>
          <p:nvPr>
            <p:ph type="sldNum" sz="quarter" idx="10"/>
          </p:nvPr>
        </p:nvSpPr>
        <p:spPr/>
        <p:txBody>
          <a:bodyPr/>
          <a:lstStyle/>
          <a:p>
            <a:fld id="{55A5B6CF-4B98-480F-8675-37588210C02C}" type="slidenum">
              <a:rPr lang="en-US" smtClean="0"/>
              <a:pPr/>
              <a:t>2</a:t>
            </a:fld>
            <a:endParaRPr lang="en-US" dirty="0"/>
          </a:p>
        </p:txBody>
      </p:sp>
    </p:spTree>
    <p:extLst>
      <p:ext uri="{BB962C8B-B14F-4D97-AF65-F5344CB8AC3E}">
        <p14:creationId xmlns:p14="http://schemas.microsoft.com/office/powerpoint/2010/main" xmlns="" val="40043447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600" cy="1143000"/>
          </a:xfrm>
        </p:spPr>
        <p:txBody>
          <a:bodyPr>
            <a:normAutofit/>
          </a:bodyPr>
          <a:lstStyle/>
          <a:p>
            <a:r>
              <a:rPr lang="en-GB" sz="3200" dirty="0" smtClean="0">
                <a:solidFill>
                  <a:schemeClr val="tx2"/>
                </a:solidFill>
              </a:rPr>
              <a:t>The US </a:t>
            </a:r>
            <a:r>
              <a:rPr lang="en-GB" sz="3200" dirty="0" err="1" smtClean="0">
                <a:solidFill>
                  <a:schemeClr val="tx2"/>
                </a:solidFill>
              </a:rPr>
              <a:t>Geostrategy</a:t>
            </a:r>
            <a:r>
              <a:rPr lang="en-GB" sz="3200" dirty="0" smtClean="0">
                <a:solidFill>
                  <a:schemeClr val="tx2"/>
                </a:solidFill>
              </a:rPr>
              <a:t> at the End of Cold War: The Caspian Sea Oil Fields</a:t>
            </a:r>
            <a:endParaRPr lang="en-GB" sz="3200" dirty="0">
              <a:solidFill>
                <a:schemeClr val="tx2"/>
              </a:solidFill>
            </a:endParaRPr>
          </a:p>
        </p:txBody>
      </p:sp>
      <p:sp>
        <p:nvSpPr>
          <p:cNvPr id="6" name="Slide Number Placeholder 5"/>
          <p:cNvSpPr>
            <a:spLocks noGrp="1"/>
          </p:cNvSpPr>
          <p:nvPr>
            <p:ph type="sldNum" sz="quarter" idx="10"/>
          </p:nvPr>
        </p:nvSpPr>
        <p:spPr/>
        <p:txBody>
          <a:bodyPr/>
          <a:lstStyle/>
          <a:p>
            <a:fld id="{55A5B6CF-4B98-480F-8675-37588210C02C}" type="slidenum">
              <a:rPr lang="en-US" smtClean="0"/>
              <a:pPr/>
              <a:t>20</a:t>
            </a:fld>
            <a:endParaRPr lang="en-US" dirty="0"/>
          </a:p>
        </p:txBody>
      </p:sp>
      <p:pic>
        <p:nvPicPr>
          <p:cNvPr id="5" name="Content Placeholder 4" descr="caspian_fields_map.pn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35865" r="-35865"/>
          <a:stretch>
            <a:fillRect/>
          </a:stretch>
        </p:blipFill>
        <p:spPr/>
      </p:pic>
    </p:spTree>
    <p:extLst>
      <p:ext uri="{BB962C8B-B14F-4D97-AF65-F5344CB8AC3E}">
        <p14:creationId xmlns:p14="http://schemas.microsoft.com/office/powerpoint/2010/main" xmlns="" val="3845370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600" cy="1143000"/>
          </a:xfrm>
        </p:spPr>
        <p:txBody>
          <a:bodyPr>
            <a:normAutofit/>
          </a:bodyPr>
          <a:lstStyle/>
          <a:p>
            <a:r>
              <a:rPr lang="en-GB" sz="3200" dirty="0" smtClean="0">
                <a:solidFill>
                  <a:schemeClr val="tx2"/>
                </a:solidFill>
              </a:rPr>
              <a:t>The US </a:t>
            </a:r>
            <a:r>
              <a:rPr lang="en-GB" sz="3200" dirty="0" err="1" smtClean="0">
                <a:solidFill>
                  <a:schemeClr val="tx2"/>
                </a:solidFill>
              </a:rPr>
              <a:t>Geostrategy</a:t>
            </a:r>
            <a:r>
              <a:rPr lang="en-GB" sz="3200" dirty="0" smtClean="0">
                <a:solidFill>
                  <a:schemeClr val="tx2"/>
                </a:solidFill>
              </a:rPr>
              <a:t> at the End of Cold War: The Caspian Sea Proven Oil Reserves</a:t>
            </a:r>
            <a:endParaRPr lang="en-GB" sz="3200" dirty="0">
              <a:solidFill>
                <a:schemeClr val="tx2"/>
              </a:solidFill>
            </a:endParaRPr>
          </a:p>
        </p:txBody>
      </p:sp>
      <p:sp>
        <p:nvSpPr>
          <p:cNvPr id="6" name="Slide Number Placeholder 5"/>
          <p:cNvSpPr>
            <a:spLocks noGrp="1"/>
          </p:cNvSpPr>
          <p:nvPr>
            <p:ph type="sldNum" sz="quarter" idx="10"/>
          </p:nvPr>
        </p:nvSpPr>
        <p:spPr/>
        <p:txBody>
          <a:bodyPr/>
          <a:lstStyle/>
          <a:p>
            <a:fld id="{55A5B6CF-4B98-480F-8675-37588210C02C}" type="slidenum">
              <a:rPr lang="en-US" smtClean="0"/>
              <a:pPr/>
              <a:t>21</a:t>
            </a:fld>
            <a:endParaRPr lang="en-US" dirty="0"/>
          </a:p>
        </p:txBody>
      </p:sp>
      <p:sp>
        <p:nvSpPr>
          <p:cNvPr id="3" name="Content Placeholder 2"/>
          <p:cNvSpPr>
            <a:spLocks noGrp="1"/>
          </p:cNvSpPr>
          <p:nvPr>
            <p:ph idx="1"/>
          </p:nvPr>
        </p:nvSpPr>
        <p:spPr/>
        <p:txBody>
          <a:bodyPr/>
          <a:lstStyle/>
          <a:p>
            <a:r>
              <a:rPr lang="en-US" i="1" dirty="0"/>
              <a:t>EIA estimates 48 billion barrels of oil and 292 trillion cubic feet of natural gas in proved and probable reserves in the Caspian basins. Almost 75 percent of oil and 67 percent of natural gas reserves are located within 100 miles of the coast</a:t>
            </a:r>
            <a:r>
              <a:rPr lang="en-US" i="1" dirty="0" smtClean="0"/>
              <a:t>.</a:t>
            </a:r>
          </a:p>
          <a:p>
            <a:r>
              <a:rPr lang="en-US" i="1" dirty="0" smtClean="0"/>
              <a:t>Source: United States Energy Information Administration, August 26, 2013</a:t>
            </a:r>
            <a:endParaRPr lang="en-US" dirty="0"/>
          </a:p>
        </p:txBody>
      </p:sp>
    </p:spTree>
    <p:extLst>
      <p:ext uri="{BB962C8B-B14F-4D97-AF65-F5344CB8AC3E}">
        <p14:creationId xmlns:p14="http://schemas.microsoft.com/office/powerpoint/2010/main" xmlns="" val="9696701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600" cy="1143000"/>
          </a:xfrm>
        </p:spPr>
        <p:txBody>
          <a:bodyPr>
            <a:normAutofit/>
          </a:bodyPr>
          <a:lstStyle/>
          <a:p>
            <a:r>
              <a:rPr lang="en-GB" sz="3200" dirty="0" smtClean="0">
                <a:solidFill>
                  <a:schemeClr val="tx2"/>
                </a:solidFill>
              </a:rPr>
              <a:t>Eurasia and Caspian Sea: The New Frontier of Oil and Gas</a:t>
            </a:r>
            <a:endParaRPr lang="en-GB" sz="3200" dirty="0">
              <a:solidFill>
                <a:schemeClr val="tx2"/>
              </a:solidFill>
            </a:endParaRPr>
          </a:p>
        </p:txBody>
      </p:sp>
      <p:sp>
        <p:nvSpPr>
          <p:cNvPr id="3" name="Content Placeholder 2"/>
          <p:cNvSpPr>
            <a:spLocks noGrp="1"/>
          </p:cNvSpPr>
          <p:nvPr>
            <p:ph idx="1"/>
          </p:nvPr>
        </p:nvSpPr>
        <p:spPr>
          <a:xfrm>
            <a:off x="490299" y="1844824"/>
            <a:ext cx="8229600" cy="4525963"/>
          </a:xfrm>
        </p:spPr>
        <p:txBody>
          <a:bodyPr>
            <a:normAutofit/>
          </a:bodyPr>
          <a:lstStyle/>
          <a:p>
            <a:pPr marL="0" indent="0">
              <a:buNone/>
            </a:pPr>
            <a:r>
              <a:rPr lang="en-GB" dirty="0" smtClean="0"/>
              <a:t>My research question:</a:t>
            </a:r>
          </a:p>
          <a:p>
            <a:pPr marL="0" indent="0">
              <a:buNone/>
            </a:pPr>
            <a:endParaRPr lang="en-GB" dirty="0" smtClean="0"/>
          </a:p>
          <a:p>
            <a:r>
              <a:rPr lang="en-GB" i="1" dirty="0" smtClean="0">
                <a:solidFill>
                  <a:srgbClr val="1F497D"/>
                </a:solidFill>
              </a:rPr>
              <a:t>What is the geo-strategy of the United States and what is the role of the U.S. oil majors in the new Great Game of oil and gas in Eurasia after the Cold War? </a:t>
            </a:r>
          </a:p>
        </p:txBody>
      </p:sp>
      <p:sp>
        <p:nvSpPr>
          <p:cNvPr id="6" name="Slide Number Placeholder 5"/>
          <p:cNvSpPr>
            <a:spLocks noGrp="1"/>
          </p:cNvSpPr>
          <p:nvPr>
            <p:ph type="sldNum" sz="quarter" idx="10"/>
          </p:nvPr>
        </p:nvSpPr>
        <p:spPr/>
        <p:txBody>
          <a:bodyPr/>
          <a:lstStyle/>
          <a:p>
            <a:fld id="{55A5B6CF-4B98-480F-8675-37588210C02C}" type="slidenum">
              <a:rPr lang="en-US" smtClean="0"/>
              <a:pPr/>
              <a:t>22</a:t>
            </a:fld>
            <a:endParaRPr lang="en-US" dirty="0"/>
          </a:p>
        </p:txBody>
      </p:sp>
    </p:spTree>
    <p:extLst>
      <p:ext uri="{BB962C8B-B14F-4D97-AF65-F5344CB8AC3E}">
        <p14:creationId xmlns:p14="http://schemas.microsoft.com/office/powerpoint/2010/main" xmlns="" val="38172850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600" cy="1143000"/>
          </a:xfrm>
        </p:spPr>
        <p:txBody>
          <a:bodyPr>
            <a:normAutofit/>
          </a:bodyPr>
          <a:lstStyle/>
          <a:p>
            <a:r>
              <a:rPr lang="en-GB" sz="3200" dirty="0" smtClean="0">
                <a:solidFill>
                  <a:schemeClr val="tx2"/>
                </a:solidFill>
              </a:rPr>
              <a:t>Eurasia and Caspian Sea: The New Frontier of Oil and Gas</a:t>
            </a:r>
            <a:endParaRPr lang="en-GB" sz="3200" dirty="0">
              <a:solidFill>
                <a:schemeClr val="tx2"/>
              </a:solidFill>
            </a:endParaRPr>
          </a:p>
        </p:txBody>
      </p:sp>
      <p:sp>
        <p:nvSpPr>
          <p:cNvPr id="3" name="Content Placeholder 2"/>
          <p:cNvSpPr>
            <a:spLocks noGrp="1"/>
          </p:cNvSpPr>
          <p:nvPr>
            <p:ph idx="1"/>
          </p:nvPr>
        </p:nvSpPr>
        <p:spPr>
          <a:xfrm>
            <a:off x="490299" y="1844824"/>
            <a:ext cx="8229600" cy="4525963"/>
          </a:xfrm>
        </p:spPr>
        <p:txBody>
          <a:bodyPr>
            <a:normAutofit/>
          </a:bodyPr>
          <a:lstStyle/>
          <a:p>
            <a:pPr marL="0" indent="0">
              <a:buNone/>
            </a:pPr>
            <a:r>
              <a:rPr lang="en-GB" dirty="0" smtClean="0"/>
              <a:t>My research is focusing on the five Caspian Littoral states:</a:t>
            </a:r>
          </a:p>
          <a:p>
            <a:pPr lvl="1">
              <a:buFont typeface="Arial"/>
              <a:buChar char="•"/>
            </a:pPr>
            <a:r>
              <a:rPr lang="en-GB" sz="3200" dirty="0" smtClean="0">
                <a:solidFill>
                  <a:srgbClr val="1F497D"/>
                </a:solidFill>
              </a:rPr>
              <a:t>Kazakhstan</a:t>
            </a:r>
          </a:p>
          <a:p>
            <a:pPr lvl="1">
              <a:buFont typeface="Arial"/>
              <a:buChar char="•"/>
            </a:pPr>
            <a:r>
              <a:rPr lang="en-GB" sz="3200" dirty="0">
                <a:solidFill>
                  <a:srgbClr val="1F497D"/>
                </a:solidFill>
              </a:rPr>
              <a:t>Azerbaijan</a:t>
            </a:r>
          </a:p>
          <a:p>
            <a:pPr lvl="1">
              <a:buFont typeface="Arial"/>
              <a:buChar char="•"/>
            </a:pPr>
            <a:r>
              <a:rPr lang="en-GB" sz="3200" dirty="0" smtClean="0">
                <a:solidFill>
                  <a:srgbClr val="1F497D"/>
                </a:solidFill>
              </a:rPr>
              <a:t>Turkmenistan</a:t>
            </a:r>
          </a:p>
          <a:p>
            <a:pPr lvl="1">
              <a:buFont typeface="Arial"/>
              <a:buChar char="•"/>
            </a:pPr>
            <a:r>
              <a:rPr lang="en-GB" sz="3200" dirty="0" smtClean="0">
                <a:solidFill>
                  <a:srgbClr val="1F497D"/>
                </a:solidFill>
              </a:rPr>
              <a:t>Russia</a:t>
            </a:r>
          </a:p>
          <a:p>
            <a:pPr lvl="1">
              <a:buFont typeface="Arial"/>
              <a:buChar char="•"/>
            </a:pPr>
            <a:r>
              <a:rPr lang="en-GB" sz="3200" dirty="0" smtClean="0">
                <a:solidFill>
                  <a:srgbClr val="1F497D"/>
                </a:solidFill>
              </a:rPr>
              <a:t>Iran</a:t>
            </a:r>
            <a:endParaRPr lang="en-GB" sz="3200" dirty="0">
              <a:solidFill>
                <a:srgbClr val="1F497D"/>
              </a:solidFill>
            </a:endParaRPr>
          </a:p>
        </p:txBody>
      </p:sp>
      <p:sp>
        <p:nvSpPr>
          <p:cNvPr id="6" name="Slide Number Placeholder 5"/>
          <p:cNvSpPr>
            <a:spLocks noGrp="1"/>
          </p:cNvSpPr>
          <p:nvPr>
            <p:ph type="sldNum" sz="quarter" idx="10"/>
          </p:nvPr>
        </p:nvSpPr>
        <p:spPr/>
        <p:txBody>
          <a:bodyPr/>
          <a:lstStyle/>
          <a:p>
            <a:fld id="{55A5B6CF-4B98-480F-8675-37588210C02C}" type="slidenum">
              <a:rPr lang="en-US" smtClean="0"/>
              <a:pPr/>
              <a:t>23</a:t>
            </a:fld>
            <a:endParaRPr lang="en-US" dirty="0"/>
          </a:p>
        </p:txBody>
      </p:sp>
    </p:spTree>
    <p:extLst>
      <p:ext uri="{BB962C8B-B14F-4D97-AF65-F5344CB8AC3E}">
        <p14:creationId xmlns:p14="http://schemas.microsoft.com/office/powerpoint/2010/main" xmlns="" val="1114481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600" cy="1143000"/>
          </a:xfrm>
        </p:spPr>
        <p:txBody>
          <a:bodyPr>
            <a:normAutofit/>
          </a:bodyPr>
          <a:lstStyle/>
          <a:p>
            <a:r>
              <a:rPr lang="en-GB" sz="3200" dirty="0" smtClean="0">
                <a:solidFill>
                  <a:schemeClr val="tx2"/>
                </a:solidFill>
              </a:rPr>
              <a:t>Eurasia and Caspian Sea: The New Frontier of Oil and Gas</a:t>
            </a:r>
            <a:endParaRPr lang="en-GB" sz="3200" dirty="0">
              <a:solidFill>
                <a:schemeClr val="tx2"/>
              </a:solidFill>
            </a:endParaRPr>
          </a:p>
        </p:txBody>
      </p:sp>
      <p:sp>
        <p:nvSpPr>
          <p:cNvPr id="3" name="Content Placeholder 2"/>
          <p:cNvSpPr>
            <a:spLocks noGrp="1"/>
          </p:cNvSpPr>
          <p:nvPr>
            <p:ph idx="1"/>
          </p:nvPr>
        </p:nvSpPr>
        <p:spPr>
          <a:xfrm>
            <a:off x="490299" y="1844824"/>
            <a:ext cx="8229600" cy="4525963"/>
          </a:xfrm>
        </p:spPr>
        <p:txBody>
          <a:bodyPr>
            <a:normAutofit fontScale="92500" lnSpcReduction="10000"/>
          </a:bodyPr>
          <a:lstStyle/>
          <a:p>
            <a:pPr marL="0" indent="0">
              <a:buNone/>
            </a:pPr>
            <a:r>
              <a:rPr lang="en-GB" dirty="0" smtClean="0"/>
              <a:t>Qualitative research based on:</a:t>
            </a:r>
          </a:p>
          <a:p>
            <a:endParaRPr lang="en-GB" i="1" dirty="0" smtClean="0">
              <a:solidFill>
                <a:srgbClr val="1F497D"/>
              </a:solidFill>
            </a:endParaRPr>
          </a:p>
          <a:p>
            <a:r>
              <a:rPr lang="en-GB" dirty="0" smtClean="0">
                <a:solidFill>
                  <a:srgbClr val="1F497D"/>
                </a:solidFill>
              </a:rPr>
              <a:t>In-depth interviews</a:t>
            </a:r>
          </a:p>
          <a:p>
            <a:r>
              <a:rPr lang="en-GB" dirty="0" smtClean="0">
                <a:solidFill>
                  <a:srgbClr val="1F497D"/>
                </a:solidFill>
              </a:rPr>
              <a:t>Empirical answers</a:t>
            </a:r>
          </a:p>
          <a:p>
            <a:r>
              <a:rPr lang="en-GB" dirty="0" smtClean="0">
                <a:solidFill>
                  <a:srgbClr val="1F497D"/>
                </a:solidFill>
              </a:rPr>
              <a:t>Senior oil executives from US oil majors and National Oil Companies</a:t>
            </a:r>
          </a:p>
          <a:p>
            <a:r>
              <a:rPr lang="en-GB" dirty="0" smtClean="0">
                <a:solidFill>
                  <a:srgbClr val="1F497D"/>
                </a:solidFill>
              </a:rPr>
              <a:t>US and Eurasian Government officials</a:t>
            </a:r>
          </a:p>
          <a:p>
            <a:r>
              <a:rPr lang="en-GB" dirty="0" smtClean="0">
                <a:solidFill>
                  <a:srgbClr val="1F497D"/>
                </a:solidFill>
              </a:rPr>
              <a:t>US and Eurasian Oil and Gas experts</a:t>
            </a:r>
          </a:p>
          <a:p>
            <a:pPr marL="0" indent="0">
              <a:buNone/>
            </a:pPr>
            <a:r>
              <a:rPr lang="en-GB" dirty="0" smtClean="0">
                <a:solidFill>
                  <a:srgbClr val="1F497D"/>
                </a:solidFill>
              </a:rPr>
              <a:t> </a:t>
            </a:r>
            <a:endParaRPr lang="en-GB" dirty="0">
              <a:solidFill>
                <a:srgbClr val="1F497D"/>
              </a:solidFill>
            </a:endParaRPr>
          </a:p>
        </p:txBody>
      </p:sp>
      <p:sp>
        <p:nvSpPr>
          <p:cNvPr id="6" name="Slide Number Placeholder 5"/>
          <p:cNvSpPr>
            <a:spLocks noGrp="1"/>
          </p:cNvSpPr>
          <p:nvPr>
            <p:ph type="sldNum" sz="quarter" idx="10"/>
          </p:nvPr>
        </p:nvSpPr>
        <p:spPr/>
        <p:txBody>
          <a:bodyPr/>
          <a:lstStyle/>
          <a:p>
            <a:fld id="{55A5B6CF-4B98-480F-8675-37588210C02C}" type="slidenum">
              <a:rPr lang="en-US" smtClean="0"/>
              <a:pPr/>
              <a:t>24</a:t>
            </a:fld>
            <a:endParaRPr lang="en-US" dirty="0"/>
          </a:p>
        </p:txBody>
      </p:sp>
    </p:spTree>
    <p:extLst>
      <p:ext uri="{BB962C8B-B14F-4D97-AF65-F5344CB8AC3E}">
        <p14:creationId xmlns:p14="http://schemas.microsoft.com/office/powerpoint/2010/main" xmlns="" val="23872211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200" dirty="0">
                <a:solidFill>
                  <a:schemeClr val="tx2"/>
                </a:solidFill>
              </a:rPr>
              <a:t>What is </a:t>
            </a:r>
            <a:r>
              <a:rPr lang="de-DE" sz="3200" dirty="0" err="1">
                <a:solidFill>
                  <a:schemeClr val="tx2"/>
                </a:solidFill>
              </a:rPr>
              <a:t>the</a:t>
            </a:r>
            <a:r>
              <a:rPr lang="de-DE" sz="3200" dirty="0">
                <a:solidFill>
                  <a:schemeClr val="tx2"/>
                </a:solidFill>
              </a:rPr>
              <a:t> </a:t>
            </a:r>
            <a:r>
              <a:rPr lang="de-DE" sz="3200" dirty="0" err="1" smtClean="0">
                <a:solidFill>
                  <a:schemeClr val="tx2"/>
                </a:solidFill>
              </a:rPr>
              <a:t>challenge</a:t>
            </a:r>
            <a:r>
              <a:rPr lang="de-DE" sz="3200" dirty="0" smtClean="0">
                <a:solidFill>
                  <a:schemeClr val="tx2"/>
                </a:solidFill>
              </a:rPr>
              <a:t> </a:t>
            </a:r>
            <a:r>
              <a:rPr lang="de-DE" sz="3200" dirty="0" err="1" smtClean="0">
                <a:solidFill>
                  <a:schemeClr val="tx2"/>
                </a:solidFill>
              </a:rPr>
              <a:t>for</a:t>
            </a:r>
            <a:r>
              <a:rPr lang="de-DE" sz="3200" dirty="0" smtClean="0">
                <a:solidFill>
                  <a:schemeClr val="tx2"/>
                </a:solidFill>
              </a:rPr>
              <a:t> </a:t>
            </a:r>
            <a:r>
              <a:rPr lang="de-DE" sz="3200" dirty="0" err="1" smtClean="0">
                <a:solidFill>
                  <a:schemeClr val="tx2"/>
                </a:solidFill>
              </a:rPr>
              <a:t>the</a:t>
            </a:r>
            <a:r>
              <a:rPr lang="de-DE" sz="3200" dirty="0" smtClean="0">
                <a:solidFill>
                  <a:schemeClr val="tx2"/>
                </a:solidFill>
              </a:rPr>
              <a:t> US </a:t>
            </a:r>
            <a:r>
              <a:rPr lang="de-DE" sz="3200" dirty="0" err="1" smtClean="0">
                <a:solidFill>
                  <a:schemeClr val="tx2"/>
                </a:solidFill>
              </a:rPr>
              <a:t>Oil</a:t>
            </a:r>
            <a:r>
              <a:rPr lang="de-DE" sz="3200" dirty="0" smtClean="0">
                <a:solidFill>
                  <a:schemeClr val="tx2"/>
                </a:solidFill>
              </a:rPr>
              <a:t> </a:t>
            </a:r>
            <a:r>
              <a:rPr lang="de-DE" sz="3200" dirty="0" err="1" smtClean="0">
                <a:solidFill>
                  <a:schemeClr val="tx2"/>
                </a:solidFill>
              </a:rPr>
              <a:t>majors</a:t>
            </a:r>
            <a:r>
              <a:rPr lang="de-DE" sz="3200" dirty="0" smtClean="0">
                <a:solidFill>
                  <a:schemeClr val="tx2"/>
                </a:solidFill>
              </a:rPr>
              <a:t> in </a:t>
            </a:r>
            <a:r>
              <a:rPr lang="de-DE" sz="3200" dirty="0" err="1" smtClean="0">
                <a:solidFill>
                  <a:schemeClr val="tx2"/>
                </a:solidFill>
              </a:rPr>
              <a:t>the</a:t>
            </a:r>
            <a:r>
              <a:rPr lang="de-DE" sz="3200" dirty="0" smtClean="0">
                <a:solidFill>
                  <a:schemeClr val="tx2"/>
                </a:solidFill>
              </a:rPr>
              <a:t> </a:t>
            </a:r>
            <a:r>
              <a:rPr lang="de-DE" sz="3200" dirty="0" err="1" smtClean="0">
                <a:solidFill>
                  <a:schemeClr val="tx2"/>
                </a:solidFill>
              </a:rPr>
              <a:t>Caspian</a:t>
            </a:r>
            <a:r>
              <a:rPr lang="de-DE" sz="3200" dirty="0" smtClean="0">
                <a:solidFill>
                  <a:schemeClr val="tx2"/>
                </a:solidFill>
              </a:rPr>
              <a:t> </a:t>
            </a:r>
            <a:r>
              <a:rPr lang="de-DE" sz="3200" dirty="0" err="1" smtClean="0">
                <a:solidFill>
                  <a:schemeClr val="tx2"/>
                </a:solidFill>
              </a:rPr>
              <a:t>Sea</a:t>
            </a:r>
            <a:r>
              <a:rPr lang="de-DE" sz="3200" dirty="0" smtClean="0">
                <a:solidFill>
                  <a:schemeClr val="tx2"/>
                </a:solidFill>
              </a:rPr>
              <a:t>?</a:t>
            </a:r>
            <a:endParaRPr lang="en-GB" sz="3200" dirty="0">
              <a:solidFill>
                <a:schemeClr val="tx2"/>
              </a:solidFill>
            </a:endParaRP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611560" y="1581797"/>
            <a:ext cx="4469775" cy="4392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lide Number Placeholder 4"/>
          <p:cNvSpPr>
            <a:spLocks noGrp="1"/>
          </p:cNvSpPr>
          <p:nvPr>
            <p:ph type="sldNum" sz="quarter" idx="10"/>
          </p:nvPr>
        </p:nvSpPr>
        <p:spPr/>
        <p:txBody>
          <a:bodyPr/>
          <a:lstStyle/>
          <a:p>
            <a:fld id="{55A5B6CF-4B98-480F-8675-37588210C02C}" type="slidenum">
              <a:rPr lang="en-US" smtClean="0"/>
              <a:pPr/>
              <a:t>25</a:t>
            </a:fld>
            <a:endParaRPr lang="en-US" dirty="0"/>
          </a:p>
        </p:txBody>
      </p:sp>
      <p:sp>
        <p:nvSpPr>
          <p:cNvPr id="4" name="Text Placeholder 3"/>
          <p:cNvSpPr>
            <a:spLocks noGrp="1"/>
          </p:cNvSpPr>
          <p:nvPr>
            <p:ph type="body" sz="quarter" idx="14"/>
          </p:nvPr>
        </p:nvSpPr>
        <p:spPr>
          <a:xfrm>
            <a:off x="5292080" y="1613044"/>
            <a:ext cx="3170960" cy="4361241"/>
          </a:xfrm>
        </p:spPr>
        <p:txBody>
          <a:bodyPr>
            <a:noAutofit/>
          </a:bodyPr>
          <a:lstStyle/>
          <a:p>
            <a:r>
              <a:rPr lang="de-DE" sz="2400" b="0" dirty="0" smtClean="0"/>
              <a:t>In the Caspian Landlocked Region the </a:t>
            </a:r>
            <a:r>
              <a:rPr lang="de-DE" sz="2400" b="0" u="sng" dirty="0" smtClean="0"/>
              <a:t>ownership and control </a:t>
            </a:r>
            <a:r>
              <a:rPr lang="de-DE" sz="2400" b="0" dirty="0" smtClean="0"/>
              <a:t>of the Pipelines is key for the production and trading </a:t>
            </a:r>
            <a:r>
              <a:rPr lang="de-DE" sz="2400" b="0" dirty="0" err="1" smtClean="0"/>
              <a:t>of</a:t>
            </a:r>
            <a:r>
              <a:rPr lang="de-DE" sz="2400" b="0" dirty="0" smtClean="0"/>
              <a:t> </a:t>
            </a:r>
            <a:r>
              <a:rPr lang="de-DE" sz="2400" b="0" dirty="0" err="1" smtClean="0"/>
              <a:t>oil</a:t>
            </a:r>
            <a:r>
              <a:rPr lang="de-DE" sz="2400" b="0" dirty="0" smtClean="0"/>
              <a:t> </a:t>
            </a:r>
            <a:r>
              <a:rPr lang="de-DE" sz="2400" b="0" dirty="0" err="1" smtClean="0"/>
              <a:t>and</a:t>
            </a:r>
            <a:r>
              <a:rPr lang="de-DE" sz="2400" b="0" dirty="0" smtClean="0"/>
              <a:t> </a:t>
            </a:r>
            <a:r>
              <a:rPr lang="de-DE" sz="2400" b="0" dirty="0" err="1" smtClean="0"/>
              <a:t>natural</a:t>
            </a:r>
            <a:r>
              <a:rPr lang="de-DE" sz="2400" b="0" dirty="0" smtClean="0"/>
              <a:t> gas: </a:t>
            </a:r>
            <a:r>
              <a:rPr lang="de-DE" sz="2400" b="0" dirty="0" err="1" smtClean="0"/>
              <a:t>Oil</a:t>
            </a:r>
            <a:r>
              <a:rPr lang="de-DE" sz="2400" b="0" dirty="0" smtClean="0"/>
              <a:t> </a:t>
            </a:r>
            <a:r>
              <a:rPr lang="de-DE" sz="2400" b="0" dirty="0" err="1" smtClean="0"/>
              <a:t>and</a:t>
            </a:r>
            <a:r>
              <a:rPr lang="de-DE" sz="2400" b="0" dirty="0" smtClean="0"/>
              <a:t> Gas Pipelines are Strategic Assets</a:t>
            </a:r>
            <a:endParaRPr lang="en-GB" sz="2400" b="0" dirty="0"/>
          </a:p>
        </p:txBody>
      </p:sp>
    </p:spTree>
    <p:extLst>
      <p:ext uri="{BB962C8B-B14F-4D97-AF65-F5344CB8AC3E}">
        <p14:creationId xmlns:p14="http://schemas.microsoft.com/office/powerpoint/2010/main" xmlns="" val="33834180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600" cy="1143000"/>
          </a:xfrm>
        </p:spPr>
        <p:txBody>
          <a:bodyPr>
            <a:normAutofit fontScale="90000"/>
          </a:bodyPr>
          <a:lstStyle/>
          <a:p>
            <a:r>
              <a:rPr lang="en-GB" sz="3200" dirty="0" smtClean="0">
                <a:solidFill>
                  <a:schemeClr val="tx2"/>
                </a:solidFill>
              </a:rPr>
              <a:t>The Challenge of the US Oil Industry in the 1990s, the M&amp;As between 1998-2002, and the New Oil Majors</a:t>
            </a:r>
            <a:endParaRPr lang="en-GB" sz="3200" dirty="0">
              <a:solidFill>
                <a:schemeClr val="tx2"/>
              </a:solidFill>
            </a:endParaRPr>
          </a:p>
        </p:txBody>
      </p:sp>
      <p:sp>
        <p:nvSpPr>
          <p:cNvPr id="6" name="Slide Number Placeholder 5"/>
          <p:cNvSpPr>
            <a:spLocks noGrp="1"/>
          </p:cNvSpPr>
          <p:nvPr>
            <p:ph type="sldNum" sz="quarter" idx="10"/>
          </p:nvPr>
        </p:nvSpPr>
        <p:spPr/>
        <p:txBody>
          <a:bodyPr/>
          <a:lstStyle/>
          <a:p>
            <a:fld id="{55A5B6CF-4B98-480F-8675-37588210C02C}" type="slidenum">
              <a:rPr lang="en-US" smtClean="0"/>
              <a:pPr/>
              <a:t>26</a:t>
            </a:fld>
            <a:endParaRPr lang="en-US" dirty="0"/>
          </a:p>
        </p:txBody>
      </p:sp>
      <p:pic>
        <p:nvPicPr>
          <p:cNvPr id="8" name="Content Placeholder 7" descr="Big-5-Oil.jp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18187" r="-18187"/>
          <a:stretch>
            <a:fillRect/>
          </a:stretch>
        </p:blipFill>
        <p:spPr/>
      </p:pic>
    </p:spTree>
    <p:extLst>
      <p:ext uri="{BB962C8B-B14F-4D97-AF65-F5344CB8AC3E}">
        <p14:creationId xmlns:p14="http://schemas.microsoft.com/office/powerpoint/2010/main" xmlns="" val="14334618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600" cy="1143000"/>
          </a:xfrm>
        </p:spPr>
        <p:txBody>
          <a:bodyPr>
            <a:normAutofit/>
          </a:bodyPr>
          <a:lstStyle/>
          <a:p>
            <a:r>
              <a:rPr lang="en-GB" sz="3200" dirty="0" smtClean="0">
                <a:solidFill>
                  <a:schemeClr val="tx2"/>
                </a:solidFill>
              </a:rPr>
              <a:t>Kazakhstan, Chevron, </a:t>
            </a:r>
            <a:r>
              <a:rPr lang="en-GB" sz="3200" dirty="0" err="1" smtClean="0">
                <a:solidFill>
                  <a:schemeClr val="tx2"/>
                </a:solidFill>
              </a:rPr>
              <a:t>Tengizchevroil</a:t>
            </a:r>
            <a:r>
              <a:rPr lang="en-GB" sz="3200" dirty="0" smtClean="0">
                <a:solidFill>
                  <a:schemeClr val="tx2"/>
                </a:solidFill>
              </a:rPr>
              <a:t> and the  the Caspian Oil Pipeline Consortium: the 1990s </a:t>
            </a:r>
            <a:endParaRPr lang="en-GB" sz="3200" dirty="0">
              <a:solidFill>
                <a:schemeClr val="tx2"/>
              </a:solidFill>
            </a:endParaRPr>
          </a:p>
        </p:txBody>
      </p:sp>
      <p:sp>
        <p:nvSpPr>
          <p:cNvPr id="6" name="Slide Number Placeholder 5"/>
          <p:cNvSpPr>
            <a:spLocks noGrp="1"/>
          </p:cNvSpPr>
          <p:nvPr>
            <p:ph type="sldNum" sz="quarter" idx="10"/>
          </p:nvPr>
        </p:nvSpPr>
        <p:spPr/>
        <p:txBody>
          <a:bodyPr/>
          <a:lstStyle/>
          <a:p>
            <a:fld id="{55A5B6CF-4B98-480F-8675-37588210C02C}" type="slidenum">
              <a:rPr lang="en-US" smtClean="0"/>
              <a:pPr/>
              <a:t>27</a:t>
            </a:fld>
            <a:endParaRPr lang="en-US" dirty="0"/>
          </a:p>
        </p:txBody>
      </p:sp>
      <p:pic>
        <p:nvPicPr>
          <p:cNvPr id="4" name="Content Placeholder 3" descr="chevron-Logo.jp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42082" r="-42082"/>
          <a:stretch>
            <a:fillRect/>
          </a:stretch>
        </p:blipFill>
        <p:spPr/>
      </p:pic>
    </p:spTree>
    <p:extLst>
      <p:ext uri="{BB962C8B-B14F-4D97-AF65-F5344CB8AC3E}">
        <p14:creationId xmlns:p14="http://schemas.microsoft.com/office/powerpoint/2010/main" xmlns="" val="28299690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600" cy="1143000"/>
          </a:xfrm>
        </p:spPr>
        <p:txBody>
          <a:bodyPr>
            <a:normAutofit/>
          </a:bodyPr>
          <a:lstStyle/>
          <a:p>
            <a:r>
              <a:rPr lang="en-GB" sz="3200" dirty="0">
                <a:solidFill>
                  <a:schemeClr val="tx2"/>
                </a:solidFill>
              </a:rPr>
              <a:t>Kazakhstan, Chevron, </a:t>
            </a:r>
            <a:r>
              <a:rPr lang="en-GB" sz="3200" dirty="0" err="1">
                <a:solidFill>
                  <a:schemeClr val="tx2"/>
                </a:solidFill>
              </a:rPr>
              <a:t>Tengizchevroil</a:t>
            </a:r>
            <a:r>
              <a:rPr lang="en-GB" sz="3200" dirty="0">
                <a:solidFill>
                  <a:schemeClr val="tx2"/>
                </a:solidFill>
              </a:rPr>
              <a:t> and the  the Caspian Oil Pipeline Consortium: the 1990s </a:t>
            </a:r>
          </a:p>
        </p:txBody>
      </p:sp>
      <p:sp>
        <p:nvSpPr>
          <p:cNvPr id="6" name="Slide Number Placeholder 5"/>
          <p:cNvSpPr>
            <a:spLocks noGrp="1"/>
          </p:cNvSpPr>
          <p:nvPr>
            <p:ph type="sldNum" sz="quarter" idx="10"/>
          </p:nvPr>
        </p:nvSpPr>
        <p:spPr/>
        <p:txBody>
          <a:bodyPr/>
          <a:lstStyle/>
          <a:p>
            <a:fld id="{55A5B6CF-4B98-480F-8675-37588210C02C}" type="slidenum">
              <a:rPr lang="en-US" smtClean="0"/>
              <a:pPr/>
              <a:t>28</a:t>
            </a:fld>
            <a:endParaRPr lang="en-US" dirty="0"/>
          </a:p>
        </p:txBody>
      </p:sp>
      <p:pic>
        <p:nvPicPr>
          <p:cNvPr id="9" name="Content Placeholder 8" descr="kazakhstan.jp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t="-3772" b="-3772"/>
          <a:stretch>
            <a:fillRect/>
          </a:stretch>
        </p:blipFill>
        <p:spPr/>
      </p:pic>
    </p:spTree>
    <p:extLst>
      <p:ext uri="{BB962C8B-B14F-4D97-AF65-F5344CB8AC3E}">
        <p14:creationId xmlns:p14="http://schemas.microsoft.com/office/powerpoint/2010/main" xmlns="" val="859758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600" cy="1143000"/>
          </a:xfrm>
        </p:spPr>
        <p:txBody>
          <a:bodyPr>
            <a:normAutofit/>
          </a:bodyPr>
          <a:lstStyle/>
          <a:p>
            <a:r>
              <a:rPr lang="en-GB" sz="3200" dirty="0" smtClean="0">
                <a:solidFill>
                  <a:schemeClr val="tx2"/>
                </a:solidFill>
              </a:rPr>
              <a:t>Kazakhstan and the Caspian Oil Pipeline Consortium: the 1990s </a:t>
            </a:r>
            <a:endParaRPr lang="en-GB" sz="3200" dirty="0">
              <a:solidFill>
                <a:schemeClr val="tx2"/>
              </a:solidFill>
            </a:endParaRPr>
          </a:p>
        </p:txBody>
      </p:sp>
      <p:sp>
        <p:nvSpPr>
          <p:cNvPr id="6" name="Slide Number Placeholder 5"/>
          <p:cNvSpPr>
            <a:spLocks noGrp="1"/>
          </p:cNvSpPr>
          <p:nvPr>
            <p:ph type="sldNum" sz="quarter" idx="10"/>
          </p:nvPr>
        </p:nvSpPr>
        <p:spPr/>
        <p:txBody>
          <a:bodyPr/>
          <a:lstStyle/>
          <a:p>
            <a:fld id="{55A5B6CF-4B98-480F-8675-37588210C02C}" type="slidenum">
              <a:rPr lang="en-US" smtClean="0"/>
              <a:pPr/>
              <a:t>29</a:t>
            </a:fld>
            <a:endParaRPr lang="en-US" dirty="0"/>
          </a:p>
        </p:txBody>
      </p:sp>
      <p:pic>
        <p:nvPicPr>
          <p:cNvPr id="7" name="Content Placeholder 6" descr="15978-CPC.gif"/>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56235" r="-56235"/>
          <a:stretch>
            <a:fillRect/>
          </a:stretch>
        </p:blipFill>
        <p:spPr>
          <a:xfrm>
            <a:off x="323528" y="1772816"/>
            <a:ext cx="8229600" cy="4525963"/>
          </a:xfrm>
        </p:spPr>
      </p:pic>
    </p:spTree>
    <p:extLst>
      <p:ext uri="{BB962C8B-B14F-4D97-AF65-F5344CB8AC3E}">
        <p14:creationId xmlns:p14="http://schemas.microsoft.com/office/powerpoint/2010/main" xmlns="" val="3585433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600" cy="1143000"/>
          </a:xfrm>
        </p:spPr>
        <p:txBody>
          <a:bodyPr>
            <a:normAutofit/>
          </a:bodyPr>
          <a:lstStyle/>
          <a:p>
            <a:r>
              <a:rPr lang="en-GB" sz="3200" dirty="0" smtClean="0">
                <a:solidFill>
                  <a:schemeClr val="tx2"/>
                </a:solidFill>
              </a:rPr>
              <a:t>The US Oil Industry in American Business Culture</a:t>
            </a:r>
            <a:endParaRPr lang="en-GB" sz="3200" dirty="0">
              <a:solidFill>
                <a:schemeClr val="tx2"/>
              </a:solidFill>
            </a:endParaRPr>
          </a:p>
        </p:txBody>
      </p:sp>
      <p:sp>
        <p:nvSpPr>
          <p:cNvPr id="6" name="Slide Number Placeholder 5"/>
          <p:cNvSpPr>
            <a:spLocks noGrp="1"/>
          </p:cNvSpPr>
          <p:nvPr>
            <p:ph type="sldNum" sz="quarter" idx="10"/>
          </p:nvPr>
        </p:nvSpPr>
        <p:spPr/>
        <p:txBody>
          <a:bodyPr/>
          <a:lstStyle/>
          <a:p>
            <a:fld id="{55A5B6CF-4B98-480F-8675-37588210C02C}" type="slidenum">
              <a:rPr lang="en-US" smtClean="0"/>
              <a:pPr/>
              <a:t>3</a:t>
            </a:fld>
            <a:endParaRPr lang="en-US" dirty="0"/>
          </a:p>
        </p:txBody>
      </p:sp>
      <p:pic>
        <p:nvPicPr>
          <p:cNvPr id="5" name="Content Placeholder 4" descr="cvr9781439110126_9781439110126_lg.jp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87157" r="-87157"/>
          <a:stretch>
            <a:fillRect/>
          </a:stretch>
        </p:blipFill>
        <p:spPr>
          <a:xfrm>
            <a:off x="395536" y="1556792"/>
            <a:ext cx="8472220" cy="4443371"/>
          </a:xfrm>
        </p:spPr>
      </p:pic>
    </p:spTree>
    <p:extLst>
      <p:ext uri="{BB962C8B-B14F-4D97-AF65-F5344CB8AC3E}">
        <p14:creationId xmlns:p14="http://schemas.microsoft.com/office/powerpoint/2010/main" xmlns="" val="8854475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600" cy="1143000"/>
          </a:xfrm>
        </p:spPr>
        <p:txBody>
          <a:bodyPr>
            <a:normAutofit/>
          </a:bodyPr>
          <a:lstStyle/>
          <a:p>
            <a:r>
              <a:rPr lang="en-GB" sz="3200" dirty="0" smtClean="0">
                <a:solidFill>
                  <a:schemeClr val="tx2"/>
                </a:solidFill>
              </a:rPr>
              <a:t>Azerbaijan and the US </a:t>
            </a:r>
            <a:r>
              <a:rPr lang="en-GB" sz="3200" dirty="0" err="1" smtClean="0">
                <a:solidFill>
                  <a:schemeClr val="tx2"/>
                </a:solidFill>
              </a:rPr>
              <a:t>Geostrategy</a:t>
            </a:r>
            <a:r>
              <a:rPr lang="en-GB" sz="3200" dirty="0" smtClean="0">
                <a:solidFill>
                  <a:schemeClr val="tx2"/>
                </a:solidFill>
              </a:rPr>
              <a:t>: the 1990s</a:t>
            </a:r>
            <a:br>
              <a:rPr lang="en-GB" sz="3200" dirty="0" smtClean="0">
                <a:solidFill>
                  <a:schemeClr val="tx2"/>
                </a:solidFill>
              </a:rPr>
            </a:br>
            <a:r>
              <a:rPr lang="en-GB" sz="3200" dirty="0" err="1" smtClean="0">
                <a:solidFill>
                  <a:schemeClr val="tx2"/>
                </a:solidFill>
              </a:rPr>
              <a:t>Zbigniew</a:t>
            </a:r>
            <a:r>
              <a:rPr lang="en-GB" sz="3200" dirty="0" smtClean="0">
                <a:solidFill>
                  <a:schemeClr val="tx2"/>
                </a:solidFill>
              </a:rPr>
              <a:t> Brzezinski</a:t>
            </a:r>
            <a:endParaRPr lang="en-GB" sz="3200" dirty="0">
              <a:solidFill>
                <a:schemeClr val="tx2"/>
              </a:solidFill>
            </a:endParaRPr>
          </a:p>
        </p:txBody>
      </p:sp>
      <p:sp>
        <p:nvSpPr>
          <p:cNvPr id="6" name="Slide Number Placeholder 5"/>
          <p:cNvSpPr>
            <a:spLocks noGrp="1"/>
          </p:cNvSpPr>
          <p:nvPr>
            <p:ph type="sldNum" sz="quarter" idx="10"/>
          </p:nvPr>
        </p:nvSpPr>
        <p:spPr/>
        <p:txBody>
          <a:bodyPr/>
          <a:lstStyle/>
          <a:p>
            <a:fld id="{55A5B6CF-4B98-480F-8675-37588210C02C}" type="slidenum">
              <a:rPr lang="en-US" smtClean="0"/>
              <a:pPr/>
              <a:t>30</a:t>
            </a:fld>
            <a:endParaRPr lang="en-US" dirty="0"/>
          </a:p>
        </p:txBody>
      </p:sp>
      <p:pic>
        <p:nvPicPr>
          <p:cNvPr id="5" name="Content Placeholder 4" descr="Brzezinski_Zbigniew.jp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56242" r="-56242"/>
          <a:stretch>
            <a:fillRect/>
          </a:stretch>
        </p:blipFill>
        <p:spPr>
          <a:xfrm>
            <a:off x="457200" y="1600200"/>
            <a:ext cx="8147248" cy="4525963"/>
          </a:xfrm>
        </p:spPr>
      </p:pic>
    </p:spTree>
    <p:extLst>
      <p:ext uri="{BB962C8B-B14F-4D97-AF65-F5344CB8AC3E}">
        <p14:creationId xmlns:p14="http://schemas.microsoft.com/office/powerpoint/2010/main" xmlns="" val="18284531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600" cy="1143000"/>
          </a:xfrm>
        </p:spPr>
        <p:txBody>
          <a:bodyPr>
            <a:normAutofit/>
          </a:bodyPr>
          <a:lstStyle/>
          <a:p>
            <a:r>
              <a:rPr lang="en-GB" sz="3200" dirty="0" smtClean="0">
                <a:solidFill>
                  <a:schemeClr val="tx2"/>
                </a:solidFill>
              </a:rPr>
              <a:t>Azerbaijan Oil and Gas Infrastructure Today</a:t>
            </a:r>
            <a:endParaRPr lang="en-GB" sz="3200" dirty="0">
              <a:solidFill>
                <a:schemeClr val="tx2"/>
              </a:solidFill>
            </a:endParaRPr>
          </a:p>
        </p:txBody>
      </p:sp>
      <p:sp>
        <p:nvSpPr>
          <p:cNvPr id="6" name="Slide Number Placeholder 5"/>
          <p:cNvSpPr>
            <a:spLocks noGrp="1"/>
          </p:cNvSpPr>
          <p:nvPr>
            <p:ph type="sldNum" sz="quarter" idx="10"/>
          </p:nvPr>
        </p:nvSpPr>
        <p:spPr/>
        <p:txBody>
          <a:bodyPr/>
          <a:lstStyle/>
          <a:p>
            <a:fld id="{55A5B6CF-4B98-480F-8675-37588210C02C}" type="slidenum">
              <a:rPr lang="en-US" smtClean="0"/>
              <a:pPr/>
              <a:t>31</a:t>
            </a:fld>
            <a:endParaRPr lang="en-US" dirty="0"/>
          </a:p>
        </p:txBody>
      </p:sp>
      <p:pic>
        <p:nvPicPr>
          <p:cNvPr id="5" name="Content Placeholder 4" descr="oil_natural_gas_infrastructure_map.pn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38390" r="-38390"/>
          <a:stretch>
            <a:fillRect/>
          </a:stretch>
        </p:blipFill>
        <p:spPr/>
      </p:pic>
    </p:spTree>
    <p:extLst>
      <p:ext uri="{BB962C8B-B14F-4D97-AF65-F5344CB8AC3E}">
        <p14:creationId xmlns:p14="http://schemas.microsoft.com/office/powerpoint/2010/main" xmlns="" val="31836065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600" cy="1143000"/>
          </a:xfrm>
        </p:spPr>
        <p:txBody>
          <a:bodyPr>
            <a:normAutofit/>
          </a:bodyPr>
          <a:lstStyle/>
          <a:p>
            <a:r>
              <a:rPr lang="en-GB" sz="3200" dirty="0" smtClean="0">
                <a:solidFill>
                  <a:schemeClr val="tx2"/>
                </a:solidFill>
              </a:rPr>
              <a:t>Azerbaijan and the US </a:t>
            </a:r>
            <a:r>
              <a:rPr lang="en-GB" sz="3200" dirty="0" err="1" smtClean="0">
                <a:solidFill>
                  <a:schemeClr val="tx2"/>
                </a:solidFill>
              </a:rPr>
              <a:t>Geostrategy</a:t>
            </a:r>
            <a:r>
              <a:rPr lang="en-GB" sz="3200" dirty="0" smtClean="0">
                <a:solidFill>
                  <a:schemeClr val="tx2"/>
                </a:solidFill>
              </a:rPr>
              <a:t>: The Baku Tbilisi Ceyhan Oil Pipeline: the 1990s</a:t>
            </a:r>
            <a:endParaRPr lang="en-GB" sz="3200" dirty="0">
              <a:solidFill>
                <a:schemeClr val="tx2"/>
              </a:solidFill>
            </a:endParaRPr>
          </a:p>
        </p:txBody>
      </p:sp>
      <p:pic>
        <p:nvPicPr>
          <p:cNvPr id="4" name="Content Placeholder 3" descr="BTCpipelineroute.pn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t="-14654" b="-14654"/>
          <a:stretch>
            <a:fillRect/>
          </a:stretch>
        </p:blipFill>
        <p:spPr>
          <a:xfrm>
            <a:off x="467544" y="1832029"/>
            <a:ext cx="8252594" cy="4538609"/>
          </a:xfrm>
        </p:spPr>
      </p:pic>
      <p:sp>
        <p:nvSpPr>
          <p:cNvPr id="6" name="Slide Number Placeholder 5"/>
          <p:cNvSpPr>
            <a:spLocks noGrp="1"/>
          </p:cNvSpPr>
          <p:nvPr>
            <p:ph type="sldNum" sz="quarter" idx="10"/>
          </p:nvPr>
        </p:nvSpPr>
        <p:spPr/>
        <p:txBody>
          <a:bodyPr/>
          <a:lstStyle/>
          <a:p>
            <a:fld id="{55A5B6CF-4B98-480F-8675-37588210C02C}" type="slidenum">
              <a:rPr lang="en-US" smtClean="0"/>
              <a:pPr/>
              <a:t>32</a:t>
            </a:fld>
            <a:endParaRPr lang="en-US" dirty="0"/>
          </a:p>
        </p:txBody>
      </p:sp>
    </p:spTree>
    <p:extLst>
      <p:ext uri="{BB962C8B-B14F-4D97-AF65-F5344CB8AC3E}">
        <p14:creationId xmlns:p14="http://schemas.microsoft.com/office/powerpoint/2010/main" xmlns="" val="6459343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600" cy="1143000"/>
          </a:xfrm>
        </p:spPr>
        <p:txBody>
          <a:bodyPr>
            <a:normAutofit/>
          </a:bodyPr>
          <a:lstStyle/>
          <a:p>
            <a:r>
              <a:rPr lang="en-GB" sz="3200" dirty="0" smtClean="0">
                <a:solidFill>
                  <a:schemeClr val="tx2"/>
                </a:solidFill>
              </a:rPr>
              <a:t>Azerbaijan and the US </a:t>
            </a:r>
            <a:r>
              <a:rPr lang="en-GB" sz="3200" dirty="0" err="1" smtClean="0">
                <a:solidFill>
                  <a:schemeClr val="tx2"/>
                </a:solidFill>
              </a:rPr>
              <a:t>Geostrategy</a:t>
            </a:r>
            <a:r>
              <a:rPr lang="en-GB" sz="3200" dirty="0" smtClean="0">
                <a:solidFill>
                  <a:schemeClr val="tx2"/>
                </a:solidFill>
              </a:rPr>
              <a:t>: The Baku </a:t>
            </a:r>
            <a:r>
              <a:rPr lang="en-GB" sz="3200" dirty="0" err="1" smtClean="0">
                <a:solidFill>
                  <a:schemeClr val="tx2"/>
                </a:solidFill>
              </a:rPr>
              <a:t>Supsa</a:t>
            </a:r>
            <a:r>
              <a:rPr lang="en-GB" sz="3200" dirty="0" smtClean="0">
                <a:solidFill>
                  <a:schemeClr val="tx2"/>
                </a:solidFill>
              </a:rPr>
              <a:t> Oil Pipeline: the 1990s</a:t>
            </a:r>
            <a:endParaRPr lang="en-GB" sz="3200" dirty="0">
              <a:solidFill>
                <a:schemeClr val="tx2"/>
              </a:solidFill>
            </a:endParaRPr>
          </a:p>
        </p:txBody>
      </p:sp>
      <p:sp>
        <p:nvSpPr>
          <p:cNvPr id="6" name="Slide Number Placeholder 5"/>
          <p:cNvSpPr>
            <a:spLocks noGrp="1"/>
          </p:cNvSpPr>
          <p:nvPr>
            <p:ph type="sldNum" sz="quarter" idx="10"/>
          </p:nvPr>
        </p:nvSpPr>
        <p:spPr/>
        <p:txBody>
          <a:bodyPr/>
          <a:lstStyle/>
          <a:p>
            <a:fld id="{55A5B6CF-4B98-480F-8675-37588210C02C}" type="slidenum">
              <a:rPr lang="en-US" smtClean="0"/>
              <a:pPr/>
              <a:t>33</a:t>
            </a:fld>
            <a:endParaRPr lang="en-US" dirty="0"/>
          </a:p>
        </p:txBody>
      </p:sp>
      <p:pic>
        <p:nvPicPr>
          <p:cNvPr id="5" name="Content Placeholder 4" descr="supsa_map.jp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t="-3769" b="-3769"/>
          <a:stretch>
            <a:fillRect/>
          </a:stretch>
        </p:blipFill>
        <p:spPr/>
      </p:pic>
    </p:spTree>
    <p:extLst>
      <p:ext uri="{BB962C8B-B14F-4D97-AF65-F5344CB8AC3E}">
        <p14:creationId xmlns:p14="http://schemas.microsoft.com/office/powerpoint/2010/main" xmlns="" val="7992935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600" cy="1143000"/>
          </a:xfrm>
        </p:spPr>
        <p:txBody>
          <a:bodyPr>
            <a:normAutofit fontScale="90000"/>
          </a:bodyPr>
          <a:lstStyle/>
          <a:p>
            <a:r>
              <a:rPr lang="en-GB" sz="3200" dirty="0" smtClean="0">
                <a:solidFill>
                  <a:schemeClr val="tx2"/>
                </a:solidFill>
              </a:rPr>
              <a:t>Azerbaijan, the US </a:t>
            </a:r>
            <a:r>
              <a:rPr lang="en-GB" sz="3200" dirty="0" err="1" smtClean="0">
                <a:solidFill>
                  <a:schemeClr val="tx2"/>
                </a:solidFill>
              </a:rPr>
              <a:t>Geostrategy</a:t>
            </a:r>
            <a:r>
              <a:rPr lang="en-GB" sz="3200" dirty="0">
                <a:solidFill>
                  <a:schemeClr val="tx2"/>
                </a:solidFill>
              </a:rPr>
              <a:t> </a:t>
            </a:r>
            <a:r>
              <a:rPr lang="en-GB" sz="3200" dirty="0" smtClean="0">
                <a:solidFill>
                  <a:schemeClr val="tx2"/>
                </a:solidFill>
              </a:rPr>
              <a:t>and the competing pipelines of the Southern Gas Corridor: the late 1990s and the decade 2000s</a:t>
            </a:r>
            <a:endParaRPr lang="en-GB" sz="3200" dirty="0">
              <a:solidFill>
                <a:schemeClr val="tx2"/>
              </a:solidFill>
            </a:endParaRPr>
          </a:p>
        </p:txBody>
      </p:sp>
      <p:pic>
        <p:nvPicPr>
          <p:cNvPr id="5" name="Content Placeholder 4" descr="3150087405.jp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t="-1452" b="-1452"/>
          <a:stretch>
            <a:fillRect/>
          </a:stretch>
        </p:blipFill>
        <p:spPr>
          <a:xfrm>
            <a:off x="490538" y="1844675"/>
            <a:ext cx="8229600" cy="4248150"/>
          </a:xfrm>
        </p:spPr>
      </p:pic>
      <p:sp>
        <p:nvSpPr>
          <p:cNvPr id="6" name="Slide Number Placeholder 5"/>
          <p:cNvSpPr>
            <a:spLocks noGrp="1"/>
          </p:cNvSpPr>
          <p:nvPr>
            <p:ph type="sldNum" sz="quarter" idx="10"/>
          </p:nvPr>
        </p:nvSpPr>
        <p:spPr/>
        <p:txBody>
          <a:bodyPr/>
          <a:lstStyle/>
          <a:p>
            <a:fld id="{55A5B6CF-4B98-480F-8675-37588210C02C}" type="slidenum">
              <a:rPr lang="en-US" smtClean="0"/>
              <a:pPr/>
              <a:t>34</a:t>
            </a:fld>
            <a:endParaRPr lang="en-US" dirty="0"/>
          </a:p>
        </p:txBody>
      </p:sp>
    </p:spTree>
    <p:extLst>
      <p:ext uri="{BB962C8B-B14F-4D97-AF65-F5344CB8AC3E}">
        <p14:creationId xmlns:p14="http://schemas.microsoft.com/office/powerpoint/2010/main" xmlns="" val="23523402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600" cy="1143000"/>
          </a:xfrm>
        </p:spPr>
        <p:txBody>
          <a:bodyPr>
            <a:normAutofit/>
          </a:bodyPr>
          <a:lstStyle/>
          <a:p>
            <a:r>
              <a:rPr lang="en-GB" sz="3200" dirty="0" smtClean="0">
                <a:solidFill>
                  <a:schemeClr val="tx2"/>
                </a:solidFill>
              </a:rPr>
              <a:t>Azerbaijan, the US </a:t>
            </a:r>
            <a:r>
              <a:rPr lang="en-GB" sz="3200" dirty="0" err="1" smtClean="0">
                <a:solidFill>
                  <a:schemeClr val="tx2"/>
                </a:solidFill>
              </a:rPr>
              <a:t>Geostrategy</a:t>
            </a:r>
            <a:r>
              <a:rPr lang="en-GB" sz="3200" dirty="0" smtClean="0">
                <a:solidFill>
                  <a:schemeClr val="tx2"/>
                </a:solidFill>
              </a:rPr>
              <a:t>, and the Southern Gas Corridor</a:t>
            </a:r>
            <a:endParaRPr lang="en-GB" sz="3200" dirty="0">
              <a:solidFill>
                <a:schemeClr val="tx2"/>
              </a:solidFill>
            </a:endParaRPr>
          </a:p>
        </p:txBody>
      </p:sp>
      <p:sp>
        <p:nvSpPr>
          <p:cNvPr id="3" name="Content Placeholder 2"/>
          <p:cNvSpPr>
            <a:spLocks noGrp="1"/>
          </p:cNvSpPr>
          <p:nvPr>
            <p:ph idx="1"/>
          </p:nvPr>
        </p:nvSpPr>
        <p:spPr>
          <a:xfrm>
            <a:off x="490299" y="1844824"/>
            <a:ext cx="8229600" cy="4525963"/>
          </a:xfrm>
        </p:spPr>
        <p:txBody>
          <a:bodyPr>
            <a:normAutofit/>
          </a:bodyPr>
          <a:lstStyle/>
          <a:p>
            <a:r>
              <a:rPr lang="de-DE" sz="2800" dirty="0" err="1" smtClean="0"/>
              <a:t>Diversify</a:t>
            </a:r>
            <a:r>
              <a:rPr lang="de-DE" sz="2800" dirty="0" smtClean="0"/>
              <a:t> </a:t>
            </a:r>
            <a:r>
              <a:rPr lang="de-DE" sz="2800" dirty="0" err="1" smtClean="0"/>
              <a:t>the</a:t>
            </a:r>
            <a:r>
              <a:rPr lang="de-DE" sz="2800" dirty="0" smtClean="0"/>
              <a:t> routes </a:t>
            </a:r>
            <a:r>
              <a:rPr lang="de-DE" sz="2800" dirty="0" err="1" smtClean="0"/>
              <a:t>and</a:t>
            </a:r>
            <a:r>
              <a:rPr lang="de-DE" sz="2800" dirty="0" smtClean="0"/>
              <a:t> </a:t>
            </a:r>
            <a:r>
              <a:rPr lang="de-DE" sz="2800" dirty="0" err="1" smtClean="0"/>
              <a:t>resources</a:t>
            </a:r>
            <a:r>
              <a:rPr lang="de-DE" sz="2800" dirty="0" smtClean="0"/>
              <a:t> </a:t>
            </a:r>
            <a:r>
              <a:rPr lang="de-DE" sz="2800" dirty="0" err="1" smtClean="0"/>
              <a:t>for</a:t>
            </a:r>
            <a:r>
              <a:rPr lang="de-DE" sz="2800" dirty="0" smtClean="0"/>
              <a:t> European gas </a:t>
            </a:r>
            <a:r>
              <a:rPr lang="de-DE" sz="2800" dirty="0" err="1" smtClean="0"/>
              <a:t>supplies</a:t>
            </a:r>
            <a:endParaRPr lang="de-DE" sz="2800" dirty="0" smtClean="0"/>
          </a:p>
          <a:p>
            <a:r>
              <a:rPr lang="de-DE" sz="2800" dirty="0" smtClean="0"/>
              <a:t>Europe: </a:t>
            </a:r>
            <a:r>
              <a:rPr lang="de-DE" sz="2800" dirty="0" err="1" smtClean="0"/>
              <a:t>less</a:t>
            </a:r>
            <a:r>
              <a:rPr lang="de-DE" sz="2800" dirty="0" smtClean="0"/>
              <a:t> </a:t>
            </a:r>
            <a:r>
              <a:rPr lang="de-DE" sz="2800" dirty="0" err="1" smtClean="0"/>
              <a:t>depenedent</a:t>
            </a:r>
            <a:r>
              <a:rPr lang="de-DE" sz="2800" dirty="0" smtClean="0"/>
              <a:t> on </a:t>
            </a:r>
            <a:r>
              <a:rPr lang="de-DE" sz="2800" dirty="0" err="1" smtClean="0"/>
              <a:t>Russian</a:t>
            </a:r>
            <a:r>
              <a:rPr lang="de-DE" sz="2800" dirty="0" smtClean="0"/>
              <a:t> gas</a:t>
            </a:r>
          </a:p>
          <a:p>
            <a:r>
              <a:rPr lang="de-DE" sz="2800" dirty="0" err="1" smtClean="0"/>
              <a:t>Caspian</a:t>
            </a:r>
            <a:r>
              <a:rPr lang="de-DE" sz="2800" dirty="0" smtClean="0"/>
              <a:t> Gas </a:t>
            </a:r>
            <a:r>
              <a:rPr lang="de-DE" sz="2800" dirty="0" err="1" smtClean="0"/>
              <a:t>to</a:t>
            </a:r>
            <a:r>
              <a:rPr lang="de-DE" sz="2800" dirty="0" smtClean="0"/>
              <a:t> Europe: </a:t>
            </a:r>
            <a:r>
              <a:rPr lang="de-DE" sz="2800" dirty="0" err="1" smtClean="0"/>
              <a:t>more</a:t>
            </a:r>
            <a:r>
              <a:rPr lang="de-DE" sz="2800" dirty="0" smtClean="0"/>
              <a:t> gas </a:t>
            </a:r>
            <a:r>
              <a:rPr lang="de-DE" sz="2800" dirty="0" err="1" smtClean="0"/>
              <a:t>supplies</a:t>
            </a:r>
            <a:r>
              <a:rPr lang="de-DE" sz="2800" dirty="0" smtClean="0"/>
              <a:t> </a:t>
            </a:r>
            <a:r>
              <a:rPr lang="de-DE" sz="2800" dirty="0" err="1" smtClean="0"/>
              <a:t>to</a:t>
            </a:r>
            <a:r>
              <a:rPr lang="de-DE" sz="2800" dirty="0" smtClean="0"/>
              <a:t> </a:t>
            </a:r>
            <a:r>
              <a:rPr lang="de-DE" sz="2800" dirty="0" err="1" smtClean="0"/>
              <a:t>the</a:t>
            </a:r>
            <a:r>
              <a:rPr lang="de-DE" sz="2800" dirty="0" smtClean="0"/>
              <a:t> international </a:t>
            </a:r>
            <a:r>
              <a:rPr lang="de-DE" sz="2800" dirty="0" err="1" smtClean="0"/>
              <a:t>markets</a:t>
            </a:r>
            <a:endParaRPr lang="de-DE" sz="2800" dirty="0" smtClean="0"/>
          </a:p>
          <a:p>
            <a:r>
              <a:rPr lang="de-DE" sz="2800" dirty="0" err="1" smtClean="0"/>
              <a:t>Strengthen</a:t>
            </a:r>
            <a:r>
              <a:rPr lang="de-DE" sz="2800" dirty="0" smtClean="0"/>
              <a:t> </a:t>
            </a:r>
            <a:r>
              <a:rPr lang="de-DE" sz="2800" dirty="0" err="1" smtClean="0"/>
              <a:t>the</a:t>
            </a:r>
            <a:r>
              <a:rPr lang="de-DE" sz="2800" dirty="0" smtClean="0"/>
              <a:t> </a:t>
            </a:r>
            <a:r>
              <a:rPr lang="de-DE" sz="2800" dirty="0"/>
              <a:t>EU </a:t>
            </a:r>
            <a:r>
              <a:rPr lang="de-DE" sz="2800" dirty="0" err="1"/>
              <a:t>energy</a:t>
            </a:r>
            <a:r>
              <a:rPr lang="de-DE" sz="2800" dirty="0"/>
              <a:t> </a:t>
            </a:r>
            <a:r>
              <a:rPr lang="de-DE" sz="2800" dirty="0" err="1" smtClean="0"/>
              <a:t>security</a:t>
            </a:r>
            <a:endParaRPr lang="en-GB" dirty="0"/>
          </a:p>
        </p:txBody>
      </p:sp>
      <p:sp>
        <p:nvSpPr>
          <p:cNvPr id="6" name="Slide Number Placeholder 5"/>
          <p:cNvSpPr>
            <a:spLocks noGrp="1"/>
          </p:cNvSpPr>
          <p:nvPr>
            <p:ph type="sldNum" sz="quarter" idx="10"/>
          </p:nvPr>
        </p:nvSpPr>
        <p:spPr/>
        <p:txBody>
          <a:bodyPr/>
          <a:lstStyle/>
          <a:p>
            <a:fld id="{55A5B6CF-4B98-480F-8675-37588210C02C}" type="slidenum">
              <a:rPr lang="en-US" smtClean="0"/>
              <a:pPr/>
              <a:t>35</a:t>
            </a:fld>
            <a:endParaRPr lang="en-US" dirty="0"/>
          </a:p>
        </p:txBody>
      </p:sp>
    </p:spTree>
    <p:extLst>
      <p:ext uri="{BB962C8B-B14F-4D97-AF65-F5344CB8AC3E}">
        <p14:creationId xmlns:p14="http://schemas.microsoft.com/office/powerpoint/2010/main" xmlns="" val="34840827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600" cy="1143000"/>
          </a:xfrm>
        </p:spPr>
        <p:txBody>
          <a:bodyPr>
            <a:normAutofit fontScale="90000"/>
          </a:bodyPr>
          <a:lstStyle/>
          <a:p>
            <a:r>
              <a:rPr lang="en-GB" sz="3200" dirty="0" smtClean="0">
                <a:solidFill>
                  <a:schemeClr val="tx2"/>
                </a:solidFill>
              </a:rPr>
              <a:t>Azerbaijan, the US </a:t>
            </a:r>
            <a:r>
              <a:rPr lang="en-GB" sz="3200" dirty="0" err="1" smtClean="0">
                <a:solidFill>
                  <a:schemeClr val="tx2"/>
                </a:solidFill>
              </a:rPr>
              <a:t>Geostrategy</a:t>
            </a:r>
            <a:r>
              <a:rPr lang="en-GB" sz="3200" dirty="0" smtClean="0">
                <a:solidFill>
                  <a:schemeClr val="tx2"/>
                </a:solidFill>
              </a:rPr>
              <a:t> and the Winner Pipeline of the the Southern Gas Corridor: December 2013</a:t>
            </a:r>
            <a:endParaRPr lang="en-GB" sz="3200" dirty="0">
              <a:solidFill>
                <a:schemeClr val="tx2"/>
              </a:solidFill>
            </a:endParaRPr>
          </a:p>
        </p:txBody>
      </p:sp>
      <p:sp>
        <p:nvSpPr>
          <p:cNvPr id="3" name="Content Placeholder 2"/>
          <p:cNvSpPr>
            <a:spLocks noGrp="1"/>
          </p:cNvSpPr>
          <p:nvPr>
            <p:ph idx="1"/>
          </p:nvPr>
        </p:nvSpPr>
        <p:spPr>
          <a:xfrm>
            <a:off x="490299" y="1844825"/>
            <a:ext cx="8229600" cy="4248472"/>
          </a:xfrm>
        </p:spPr>
        <p:txBody>
          <a:bodyPr>
            <a:normAutofit/>
          </a:bodyPr>
          <a:lstStyle/>
          <a:p>
            <a:endParaRPr lang="en-GB" dirty="0"/>
          </a:p>
        </p:txBody>
      </p:sp>
      <p:sp>
        <p:nvSpPr>
          <p:cNvPr id="6" name="Slide Number Placeholder 5"/>
          <p:cNvSpPr>
            <a:spLocks noGrp="1"/>
          </p:cNvSpPr>
          <p:nvPr>
            <p:ph type="sldNum" sz="quarter" idx="10"/>
          </p:nvPr>
        </p:nvSpPr>
        <p:spPr/>
        <p:txBody>
          <a:bodyPr/>
          <a:lstStyle/>
          <a:p>
            <a:fld id="{55A5B6CF-4B98-480F-8675-37588210C02C}" type="slidenum">
              <a:rPr lang="en-US" smtClean="0"/>
              <a:pPr/>
              <a:t>36</a:t>
            </a:fld>
            <a:endParaRPr lang="en-US" dirty="0"/>
          </a:p>
        </p:txBody>
      </p:sp>
      <p:pic>
        <p:nvPicPr>
          <p:cNvPr id="9" name="tap_eu777_150.psd" descr="/Users/juergtschaler/Desktop/Kunden/TAP_Karten_2011/siebte_phase/powerpoint/tap_eu777_150.psd"/>
          <p:cNvPicPr>
            <a:picLocks noChangeAspect="1"/>
          </p:cNvPicPr>
          <p:nvPr/>
        </p:nvPicPr>
        <p:blipFill>
          <a:blip r:embed="rId3" cstate="print"/>
          <a:srcRect/>
          <a:stretch>
            <a:fillRect/>
          </a:stretch>
        </p:blipFill>
        <p:spPr bwMode="auto">
          <a:xfrm>
            <a:off x="467544" y="1988840"/>
            <a:ext cx="8280920" cy="2736304"/>
          </a:xfrm>
          <a:prstGeom prst="rect">
            <a:avLst/>
          </a:prstGeom>
          <a:noFill/>
          <a:ln w="9525">
            <a:noFill/>
            <a:miter lim="800000"/>
            <a:headEnd/>
            <a:tailEnd/>
          </a:ln>
        </p:spPr>
      </p:pic>
    </p:spTree>
    <p:extLst>
      <p:ext uri="{BB962C8B-B14F-4D97-AF65-F5344CB8AC3E}">
        <p14:creationId xmlns:p14="http://schemas.microsoft.com/office/powerpoint/2010/main" xmlns="" val="184562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200" dirty="0" err="1" smtClean="0">
                <a:solidFill>
                  <a:schemeClr val="tx2"/>
                </a:solidFill>
              </a:rPr>
              <a:t>Azerbaijan</a:t>
            </a:r>
            <a:r>
              <a:rPr lang="de-DE" sz="3200" dirty="0" smtClean="0">
                <a:solidFill>
                  <a:schemeClr val="tx2"/>
                </a:solidFill>
              </a:rPr>
              <a:t>, </a:t>
            </a:r>
            <a:r>
              <a:rPr lang="de-DE" sz="3200" dirty="0" err="1" smtClean="0">
                <a:solidFill>
                  <a:schemeClr val="tx2"/>
                </a:solidFill>
              </a:rPr>
              <a:t>the</a:t>
            </a:r>
            <a:r>
              <a:rPr lang="de-DE" sz="3200" dirty="0" smtClean="0">
                <a:solidFill>
                  <a:schemeClr val="tx2"/>
                </a:solidFill>
              </a:rPr>
              <a:t> US </a:t>
            </a:r>
            <a:r>
              <a:rPr lang="de-DE" sz="3200" dirty="0" err="1" smtClean="0">
                <a:solidFill>
                  <a:schemeClr val="tx2"/>
                </a:solidFill>
              </a:rPr>
              <a:t>Geostrategy</a:t>
            </a:r>
            <a:r>
              <a:rPr lang="de-DE" sz="3200" dirty="0" smtClean="0">
                <a:solidFill>
                  <a:schemeClr val="tx2"/>
                </a:solidFill>
              </a:rPr>
              <a:t>, Turkey</a:t>
            </a:r>
            <a:r>
              <a:rPr lang="de-DE" sz="3200" dirty="0">
                <a:solidFill>
                  <a:schemeClr val="tx2"/>
                </a:solidFill>
              </a:rPr>
              <a:t> </a:t>
            </a:r>
            <a:r>
              <a:rPr lang="de-DE" sz="3200" dirty="0" err="1" smtClean="0">
                <a:solidFill>
                  <a:schemeClr val="tx2"/>
                </a:solidFill>
              </a:rPr>
              <a:t>and</a:t>
            </a:r>
            <a:r>
              <a:rPr lang="de-DE" sz="3200" dirty="0" smtClean="0">
                <a:solidFill>
                  <a:schemeClr val="tx2"/>
                </a:solidFill>
              </a:rPr>
              <a:t> </a:t>
            </a:r>
            <a:r>
              <a:rPr lang="de-DE" sz="3200" dirty="0" err="1" smtClean="0">
                <a:solidFill>
                  <a:schemeClr val="tx2"/>
                </a:solidFill>
              </a:rPr>
              <a:t>the</a:t>
            </a:r>
            <a:r>
              <a:rPr lang="de-DE" sz="3200" dirty="0" smtClean="0">
                <a:solidFill>
                  <a:schemeClr val="tx2"/>
                </a:solidFill>
              </a:rPr>
              <a:t> Trans </a:t>
            </a:r>
            <a:r>
              <a:rPr lang="de-DE" sz="3200" dirty="0" err="1">
                <a:solidFill>
                  <a:schemeClr val="tx2"/>
                </a:solidFill>
              </a:rPr>
              <a:t>Anatolian</a:t>
            </a:r>
            <a:r>
              <a:rPr lang="de-DE" sz="3200" dirty="0">
                <a:solidFill>
                  <a:schemeClr val="tx2"/>
                </a:solidFill>
              </a:rPr>
              <a:t> </a:t>
            </a:r>
            <a:r>
              <a:rPr lang="de-DE" sz="3200" dirty="0" smtClean="0">
                <a:solidFill>
                  <a:schemeClr val="tx2"/>
                </a:solidFill>
              </a:rPr>
              <a:t>Pipeline</a:t>
            </a:r>
            <a:endParaRPr lang="en-GB" sz="3200" dirty="0">
              <a:solidFill>
                <a:schemeClr val="tx2"/>
              </a:solidFill>
            </a:endParaRPr>
          </a:p>
        </p:txBody>
      </p:sp>
      <p:pic>
        <p:nvPicPr>
          <p:cNvPr id="6146"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xmlns="" val="0"/>
              </a:ext>
            </a:extLst>
          </a:blip>
          <a:srcRect l="6124" t="7973"/>
          <a:stretch/>
        </p:blipFill>
        <p:spPr bwMode="auto">
          <a:xfrm>
            <a:off x="467544" y="1412776"/>
            <a:ext cx="8166278" cy="4704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lide Number Placeholder 4"/>
          <p:cNvSpPr>
            <a:spLocks noGrp="1"/>
          </p:cNvSpPr>
          <p:nvPr>
            <p:ph type="sldNum" sz="quarter" idx="10"/>
          </p:nvPr>
        </p:nvSpPr>
        <p:spPr/>
        <p:txBody>
          <a:bodyPr/>
          <a:lstStyle/>
          <a:p>
            <a:fld id="{55A5B6CF-4B98-480F-8675-37588210C02C}" type="slidenum">
              <a:rPr lang="en-US" smtClean="0"/>
              <a:pPr/>
              <a:t>37</a:t>
            </a:fld>
            <a:endParaRPr lang="en-US" dirty="0"/>
          </a:p>
        </p:txBody>
      </p:sp>
    </p:spTree>
    <p:extLst>
      <p:ext uri="{BB962C8B-B14F-4D97-AF65-F5344CB8AC3E}">
        <p14:creationId xmlns:p14="http://schemas.microsoft.com/office/powerpoint/2010/main" xmlns="" val="19829598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200" dirty="0" err="1" smtClean="0">
                <a:solidFill>
                  <a:schemeClr val="tx2"/>
                </a:solidFill>
              </a:rPr>
              <a:t>Azerbaijan</a:t>
            </a:r>
            <a:r>
              <a:rPr lang="de-DE" sz="3200" dirty="0" smtClean="0">
                <a:solidFill>
                  <a:schemeClr val="tx2"/>
                </a:solidFill>
              </a:rPr>
              <a:t>, </a:t>
            </a:r>
            <a:r>
              <a:rPr lang="de-DE" sz="3200" dirty="0" err="1" smtClean="0">
                <a:solidFill>
                  <a:schemeClr val="tx2"/>
                </a:solidFill>
              </a:rPr>
              <a:t>the</a:t>
            </a:r>
            <a:r>
              <a:rPr lang="de-DE" sz="3200" dirty="0" smtClean="0">
                <a:solidFill>
                  <a:schemeClr val="tx2"/>
                </a:solidFill>
              </a:rPr>
              <a:t> US </a:t>
            </a:r>
            <a:r>
              <a:rPr lang="de-DE" sz="3200" dirty="0" err="1" smtClean="0">
                <a:solidFill>
                  <a:schemeClr val="tx2"/>
                </a:solidFill>
              </a:rPr>
              <a:t>Geostrategy</a:t>
            </a:r>
            <a:r>
              <a:rPr lang="de-DE" sz="3200" dirty="0" smtClean="0">
                <a:solidFill>
                  <a:schemeClr val="tx2"/>
                </a:solidFill>
              </a:rPr>
              <a:t>, </a:t>
            </a:r>
            <a:r>
              <a:rPr lang="de-DE" sz="3200" dirty="0" err="1" smtClean="0">
                <a:solidFill>
                  <a:schemeClr val="tx2"/>
                </a:solidFill>
              </a:rPr>
              <a:t>Greece</a:t>
            </a:r>
            <a:r>
              <a:rPr lang="de-DE" sz="3200" dirty="0" smtClean="0">
                <a:solidFill>
                  <a:schemeClr val="tx2"/>
                </a:solidFill>
              </a:rPr>
              <a:t>, </a:t>
            </a:r>
            <a:r>
              <a:rPr lang="de-DE" sz="3200" dirty="0" err="1" smtClean="0">
                <a:solidFill>
                  <a:schemeClr val="tx2"/>
                </a:solidFill>
              </a:rPr>
              <a:t>and</a:t>
            </a:r>
            <a:r>
              <a:rPr lang="de-DE" sz="3200" dirty="0" smtClean="0">
                <a:solidFill>
                  <a:schemeClr val="tx2"/>
                </a:solidFill>
              </a:rPr>
              <a:t> </a:t>
            </a:r>
            <a:r>
              <a:rPr lang="de-DE" sz="3200" dirty="0" err="1" smtClean="0">
                <a:solidFill>
                  <a:schemeClr val="tx2"/>
                </a:solidFill>
              </a:rPr>
              <a:t>the</a:t>
            </a:r>
            <a:r>
              <a:rPr lang="de-DE" sz="3200" dirty="0" smtClean="0">
                <a:solidFill>
                  <a:schemeClr val="tx2"/>
                </a:solidFill>
              </a:rPr>
              <a:t> Trans </a:t>
            </a:r>
            <a:r>
              <a:rPr lang="de-DE" sz="3200" dirty="0" err="1">
                <a:solidFill>
                  <a:schemeClr val="tx2"/>
                </a:solidFill>
              </a:rPr>
              <a:t>Adriatic</a:t>
            </a:r>
            <a:r>
              <a:rPr lang="de-DE" sz="3200" dirty="0">
                <a:solidFill>
                  <a:schemeClr val="tx2"/>
                </a:solidFill>
              </a:rPr>
              <a:t> </a:t>
            </a:r>
            <a:r>
              <a:rPr lang="de-DE" sz="3200" dirty="0" smtClean="0">
                <a:solidFill>
                  <a:schemeClr val="tx2"/>
                </a:solidFill>
              </a:rPr>
              <a:t>Pipeline</a:t>
            </a:r>
            <a:endParaRPr lang="en-GB" sz="3200" dirty="0">
              <a:solidFill>
                <a:schemeClr val="tx2"/>
              </a:solidFill>
            </a:endParaRPr>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292367" y="1556793"/>
            <a:ext cx="8427532" cy="45417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lide Number Placeholder 4"/>
          <p:cNvSpPr>
            <a:spLocks noGrp="1"/>
          </p:cNvSpPr>
          <p:nvPr>
            <p:ph type="sldNum" sz="quarter" idx="10"/>
          </p:nvPr>
        </p:nvSpPr>
        <p:spPr/>
        <p:txBody>
          <a:bodyPr/>
          <a:lstStyle/>
          <a:p>
            <a:fld id="{55A5B6CF-4B98-480F-8675-37588210C02C}" type="slidenum">
              <a:rPr lang="en-US" smtClean="0"/>
              <a:pPr/>
              <a:t>38</a:t>
            </a:fld>
            <a:endParaRPr lang="en-US" dirty="0"/>
          </a:p>
        </p:txBody>
      </p:sp>
    </p:spTree>
    <p:extLst>
      <p:ext uri="{BB962C8B-B14F-4D97-AF65-F5344CB8AC3E}">
        <p14:creationId xmlns:p14="http://schemas.microsoft.com/office/powerpoint/2010/main" xmlns="" val="41085235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200" dirty="0" smtClean="0">
                <a:solidFill>
                  <a:schemeClr val="tx2"/>
                </a:solidFill>
              </a:rPr>
              <a:t>Turkmenistan, </a:t>
            </a:r>
            <a:r>
              <a:rPr lang="de-DE" sz="3200" dirty="0" err="1" smtClean="0">
                <a:solidFill>
                  <a:schemeClr val="tx2"/>
                </a:solidFill>
              </a:rPr>
              <a:t>the</a:t>
            </a:r>
            <a:r>
              <a:rPr lang="de-DE" sz="3200" dirty="0" smtClean="0">
                <a:solidFill>
                  <a:schemeClr val="tx2"/>
                </a:solidFill>
              </a:rPr>
              <a:t> US </a:t>
            </a:r>
            <a:r>
              <a:rPr lang="de-DE" sz="3200" dirty="0" err="1" smtClean="0">
                <a:solidFill>
                  <a:schemeClr val="tx2"/>
                </a:solidFill>
              </a:rPr>
              <a:t>Geostrategy</a:t>
            </a:r>
            <a:r>
              <a:rPr lang="de-DE" sz="3200" dirty="0" smtClean="0">
                <a:solidFill>
                  <a:schemeClr val="tx2"/>
                </a:solidFill>
              </a:rPr>
              <a:t> </a:t>
            </a:r>
            <a:r>
              <a:rPr lang="de-DE" sz="3200" dirty="0" err="1" smtClean="0">
                <a:solidFill>
                  <a:schemeClr val="tx2"/>
                </a:solidFill>
              </a:rPr>
              <a:t>and</a:t>
            </a:r>
            <a:r>
              <a:rPr lang="de-DE" sz="3200" dirty="0" smtClean="0">
                <a:solidFill>
                  <a:schemeClr val="tx2"/>
                </a:solidFill>
              </a:rPr>
              <a:t> </a:t>
            </a:r>
            <a:r>
              <a:rPr lang="de-DE" sz="3200" dirty="0" err="1" smtClean="0">
                <a:solidFill>
                  <a:schemeClr val="tx2"/>
                </a:solidFill>
              </a:rPr>
              <a:t>the</a:t>
            </a:r>
            <a:r>
              <a:rPr lang="de-DE" sz="3200" dirty="0" smtClean="0">
                <a:solidFill>
                  <a:schemeClr val="tx2"/>
                </a:solidFill>
              </a:rPr>
              <a:t> Trans </a:t>
            </a:r>
            <a:r>
              <a:rPr lang="de-DE" sz="3200" dirty="0" err="1" smtClean="0">
                <a:solidFill>
                  <a:schemeClr val="tx2"/>
                </a:solidFill>
              </a:rPr>
              <a:t>Caspian</a:t>
            </a:r>
            <a:r>
              <a:rPr lang="de-DE" sz="3200" dirty="0" smtClean="0">
                <a:solidFill>
                  <a:schemeClr val="tx2"/>
                </a:solidFill>
              </a:rPr>
              <a:t> Pipeline: </a:t>
            </a:r>
            <a:r>
              <a:rPr lang="de-DE" sz="3200" dirty="0" err="1" smtClean="0">
                <a:solidFill>
                  <a:schemeClr val="tx2"/>
                </a:solidFill>
              </a:rPr>
              <a:t>Geopolitical</a:t>
            </a:r>
            <a:r>
              <a:rPr lang="de-DE" sz="3200" dirty="0" smtClean="0">
                <a:solidFill>
                  <a:schemeClr val="tx2"/>
                </a:solidFill>
              </a:rPr>
              <a:t> </a:t>
            </a:r>
            <a:r>
              <a:rPr lang="de-DE" sz="3200" dirty="0" err="1" smtClean="0">
                <a:solidFill>
                  <a:schemeClr val="tx2"/>
                </a:solidFill>
              </a:rPr>
              <a:t>challenge</a:t>
            </a:r>
            <a:endParaRPr lang="en-GB" sz="3200" dirty="0">
              <a:solidFill>
                <a:schemeClr val="tx2"/>
              </a:solidFill>
            </a:endParaRPr>
          </a:p>
        </p:txBody>
      </p:sp>
      <p:sp>
        <p:nvSpPr>
          <p:cNvPr id="5" name="Slide Number Placeholder 4"/>
          <p:cNvSpPr>
            <a:spLocks noGrp="1"/>
          </p:cNvSpPr>
          <p:nvPr>
            <p:ph type="sldNum" sz="quarter" idx="10"/>
          </p:nvPr>
        </p:nvSpPr>
        <p:spPr/>
        <p:txBody>
          <a:bodyPr/>
          <a:lstStyle/>
          <a:p>
            <a:fld id="{55A5B6CF-4B98-480F-8675-37588210C02C}" type="slidenum">
              <a:rPr lang="en-US" smtClean="0"/>
              <a:pPr/>
              <a:t>39</a:t>
            </a:fld>
            <a:endParaRPr lang="en-US" dirty="0"/>
          </a:p>
        </p:txBody>
      </p:sp>
      <p:pic>
        <p:nvPicPr>
          <p:cNvPr id="4" name="Content Placeholder 3" descr="trans-caspian-gas-pipeline.jp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t="-3142" b="-3142"/>
          <a:stretch>
            <a:fillRect/>
          </a:stretch>
        </p:blipFill>
        <p:spPr/>
      </p:pic>
    </p:spTree>
    <p:extLst>
      <p:ext uri="{BB962C8B-B14F-4D97-AF65-F5344CB8AC3E}">
        <p14:creationId xmlns:p14="http://schemas.microsoft.com/office/powerpoint/2010/main" xmlns="" val="1168142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600" cy="1143000"/>
          </a:xfrm>
        </p:spPr>
        <p:txBody>
          <a:bodyPr>
            <a:normAutofit/>
          </a:bodyPr>
          <a:lstStyle/>
          <a:p>
            <a:r>
              <a:rPr lang="en-GB" sz="3200" dirty="0" smtClean="0">
                <a:solidFill>
                  <a:schemeClr val="tx2"/>
                </a:solidFill>
              </a:rPr>
              <a:t>The US</a:t>
            </a:r>
            <a:r>
              <a:rPr lang="en-GB" sz="3200" baseline="0" dirty="0" smtClean="0">
                <a:solidFill>
                  <a:schemeClr val="tx2"/>
                </a:solidFill>
              </a:rPr>
              <a:t> Oil Industry</a:t>
            </a:r>
            <a:endParaRPr lang="en-GB" sz="3200" dirty="0">
              <a:solidFill>
                <a:schemeClr val="tx2"/>
              </a:solidFill>
            </a:endParaRPr>
          </a:p>
        </p:txBody>
      </p:sp>
      <p:sp>
        <p:nvSpPr>
          <p:cNvPr id="3" name="Content Placeholder 2"/>
          <p:cNvSpPr>
            <a:spLocks noGrp="1"/>
          </p:cNvSpPr>
          <p:nvPr>
            <p:ph idx="1"/>
          </p:nvPr>
        </p:nvSpPr>
        <p:spPr>
          <a:xfrm>
            <a:off x="490299" y="1844824"/>
            <a:ext cx="4585757" cy="4525963"/>
          </a:xfrm>
        </p:spPr>
        <p:txBody>
          <a:bodyPr>
            <a:normAutofit/>
          </a:bodyPr>
          <a:lstStyle/>
          <a:p>
            <a:r>
              <a:rPr lang="de-DE" sz="2800" dirty="0" err="1" smtClean="0"/>
              <a:t>Spindletop</a:t>
            </a:r>
            <a:r>
              <a:rPr lang="de-DE" sz="2800" dirty="0" smtClean="0"/>
              <a:t>, Texas</a:t>
            </a:r>
          </a:p>
          <a:p>
            <a:r>
              <a:rPr lang="de-DE" sz="2800" dirty="0" err="1" smtClean="0"/>
              <a:t>January</a:t>
            </a:r>
            <a:r>
              <a:rPr lang="de-DE" sz="2800" dirty="0" smtClean="0"/>
              <a:t> 10, 1901</a:t>
            </a:r>
          </a:p>
          <a:p>
            <a:r>
              <a:rPr lang="de-DE" sz="2800" dirty="0"/>
              <a:t>8</a:t>
            </a:r>
            <a:r>
              <a:rPr lang="de-DE" sz="2800" dirty="0" smtClean="0"/>
              <a:t>0.000 </a:t>
            </a:r>
            <a:r>
              <a:rPr lang="de-DE" sz="2800" dirty="0" err="1" smtClean="0"/>
              <a:t>bbl</a:t>
            </a:r>
            <a:r>
              <a:rPr lang="de-DE" sz="2800" dirty="0" smtClean="0"/>
              <a:t>/</a:t>
            </a:r>
            <a:r>
              <a:rPr lang="de-DE" sz="2800" dirty="0" err="1" smtClean="0"/>
              <a:t>day</a:t>
            </a:r>
            <a:endParaRPr lang="de-DE" sz="2800" dirty="0" smtClean="0"/>
          </a:p>
          <a:p>
            <a:r>
              <a:rPr lang="de-DE" sz="2800" dirty="0" err="1" smtClean="0"/>
              <a:t>Turning</a:t>
            </a:r>
            <a:r>
              <a:rPr lang="de-DE" sz="2800" baseline="0" dirty="0" smtClean="0"/>
              <a:t> </a:t>
            </a:r>
            <a:r>
              <a:rPr lang="de-DE" sz="2800" baseline="0" dirty="0" err="1" smtClean="0"/>
              <a:t>point</a:t>
            </a:r>
            <a:r>
              <a:rPr lang="de-DE" sz="2800" baseline="0" dirty="0" smtClean="0"/>
              <a:t> in </a:t>
            </a:r>
            <a:r>
              <a:rPr lang="de-DE" sz="2800" baseline="0" dirty="0" err="1" smtClean="0"/>
              <a:t>the</a:t>
            </a:r>
            <a:r>
              <a:rPr lang="de-DE" sz="2800" baseline="0" dirty="0" smtClean="0"/>
              <a:t> </a:t>
            </a:r>
            <a:r>
              <a:rPr lang="de-DE" sz="2800" baseline="0" dirty="0" err="1" smtClean="0"/>
              <a:t>history</a:t>
            </a:r>
            <a:r>
              <a:rPr lang="de-DE" sz="2800" baseline="0" dirty="0" smtClean="0"/>
              <a:t> </a:t>
            </a:r>
            <a:r>
              <a:rPr lang="de-DE" sz="2800" baseline="0" dirty="0" err="1" smtClean="0"/>
              <a:t>of</a:t>
            </a:r>
            <a:r>
              <a:rPr lang="de-DE" sz="2800" baseline="0" dirty="0" smtClean="0"/>
              <a:t> Texas </a:t>
            </a:r>
            <a:r>
              <a:rPr lang="de-DE" sz="2800" baseline="0" dirty="0" err="1" smtClean="0"/>
              <a:t>and</a:t>
            </a:r>
            <a:r>
              <a:rPr lang="de-DE" sz="2800" baseline="0" dirty="0" smtClean="0"/>
              <a:t> </a:t>
            </a:r>
            <a:r>
              <a:rPr lang="de-DE" sz="2800" baseline="0" dirty="0" err="1" smtClean="0"/>
              <a:t>the</a:t>
            </a:r>
            <a:r>
              <a:rPr lang="de-DE" sz="2800" baseline="0" dirty="0" smtClean="0"/>
              <a:t> United States</a:t>
            </a:r>
          </a:p>
          <a:p>
            <a:r>
              <a:rPr lang="de-DE" sz="2800" baseline="0" dirty="0" smtClean="0"/>
              <a:t>Texas </a:t>
            </a:r>
            <a:r>
              <a:rPr lang="de-DE" sz="2800" baseline="0" dirty="0" err="1" smtClean="0"/>
              <a:t>Oil</a:t>
            </a:r>
            <a:r>
              <a:rPr lang="de-DE" sz="2800" baseline="0" dirty="0" smtClean="0"/>
              <a:t> Boom – US </a:t>
            </a:r>
            <a:r>
              <a:rPr lang="de-DE" sz="2800" dirty="0" err="1" smtClean="0"/>
              <a:t>became</a:t>
            </a:r>
            <a:r>
              <a:rPr lang="de-DE" sz="2800" dirty="0"/>
              <a:t> </a:t>
            </a:r>
            <a:r>
              <a:rPr lang="de-DE" sz="2800" dirty="0" err="1" smtClean="0"/>
              <a:t>the</a:t>
            </a:r>
            <a:r>
              <a:rPr lang="de-DE" sz="2800" dirty="0" smtClean="0"/>
              <a:t> </a:t>
            </a:r>
            <a:r>
              <a:rPr lang="de-DE" sz="2800" dirty="0" err="1" smtClean="0"/>
              <a:t>world‘s</a:t>
            </a:r>
            <a:r>
              <a:rPr lang="de-DE" sz="2800" dirty="0" smtClean="0"/>
              <a:t> </a:t>
            </a:r>
            <a:r>
              <a:rPr lang="de-DE" sz="2800" dirty="0" err="1" smtClean="0"/>
              <a:t>largest</a:t>
            </a:r>
            <a:r>
              <a:rPr lang="de-DE" sz="2800" dirty="0" smtClean="0"/>
              <a:t> </a:t>
            </a:r>
            <a:r>
              <a:rPr lang="de-DE" sz="2800" baseline="0" dirty="0" err="1" smtClean="0"/>
              <a:t>oil</a:t>
            </a:r>
            <a:r>
              <a:rPr lang="de-DE" sz="2800" baseline="0" dirty="0" smtClean="0"/>
              <a:t> </a:t>
            </a:r>
            <a:r>
              <a:rPr lang="de-DE" sz="2800" baseline="0" dirty="0" err="1" smtClean="0"/>
              <a:t>producer</a:t>
            </a:r>
            <a:endParaRPr lang="de-DE" sz="2800" dirty="0" smtClean="0"/>
          </a:p>
        </p:txBody>
      </p:sp>
      <p:sp>
        <p:nvSpPr>
          <p:cNvPr id="6" name="Slide Number Placeholder 5"/>
          <p:cNvSpPr>
            <a:spLocks noGrp="1"/>
          </p:cNvSpPr>
          <p:nvPr>
            <p:ph type="sldNum" sz="quarter" idx="10"/>
          </p:nvPr>
        </p:nvSpPr>
        <p:spPr/>
        <p:txBody>
          <a:bodyPr/>
          <a:lstStyle/>
          <a:p>
            <a:fld id="{55A5B6CF-4B98-480F-8675-37588210C02C}" type="slidenum">
              <a:rPr lang="en-US" smtClean="0"/>
              <a:pPr/>
              <a:t>4</a:t>
            </a:fld>
            <a:endParaRPr lang="en-US" dirty="0"/>
          </a:p>
        </p:txBody>
      </p:sp>
      <p:pic>
        <p:nvPicPr>
          <p:cNvPr id="5" name="Picture 4"/>
          <p:cNvPicPr>
            <a:picLocks noChangeAspect="1"/>
          </p:cNvPicPr>
          <p:nvPr/>
        </p:nvPicPr>
        <p:blipFill>
          <a:blip r:embed="rId3" cstate="print"/>
          <a:stretch>
            <a:fillRect/>
          </a:stretch>
        </p:blipFill>
        <p:spPr>
          <a:xfrm>
            <a:off x="5220072" y="1484784"/>
            <a:ext cx="3528392" cy="4680520"/>
          </a:xfrm>
          <a:prstGeom prst="rect">
            <a:avLst/>
          </a:prstGeom>
        </p:spPr>
      </p:pic>
    </p:spTree>
    <p:extLst>
      <p:ext uri="{BB962C8B-B14F-4D97-AF65-F5344CB8AC3E}">
        <p14:creationId xmlns:p14="http://schemas.microsoft.com/office/powerpoint/2010/main" xmlns="" val="40301402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200" dirty="0" smtClean="0">
                <a:solidFill>
                  <a:schemeClr val="tx2"/>
                </a:solidFill>
              </a:rPr>
              <a:t>Turkmenistan, </a:t>
            </a:r>
            <a:r>
              <a:rPr lang="de-DE" sz="3200" dirty="0" err="1" smtClean="0">
                <a:solidFill>
                  <a:schemeClr val="tx2"/>
                </a:solidFill>
              </a:rPr>
              <a:t>the</a:t>
            </a:r>
            <a:r>
              <a:rPr lang="de-DE" sz="3200" dirty="0" smtClean="0">
                <a:solidFill>
                  <a:schemeClr val="tx2"/>
                </a:solidFill>
              </a:rPr>
              <a:t> US </a:t>
            </a:r>
            <a:r>
              <a:rPr lang="de-DE" sz="3200" dirty="0" err="1" smtClean="0">
                <a:solidFill>
                  <a:schemeClr val="tx2"/>
                </a:solidFill>
              </a:rPr>
              <a:t>Geostrategy</a:t>
            </a:r>
            <a:r>
              <a:rPr lang="de-DE" sz="3200" dirty="0" smtClean="0">
                <a:solidFill>
                  <a:schemeClr val="tx2"/>
                </a:solidFill>
              </a:rPr>
              <a:t> </a:t>
            </a:r>
            <a:r>
              <a:rPr lang="de-DE" sz="3200" dirty="0" err="1" smtClean="0">
                <a:solidFill>
                  <a:schemeClr val="tx2"/>
                </a:solidFill>
              </a:rPr>
              <a:t>and</a:t>
            </a:r>
            <a:r>
              <a:rPr lang="de-DE" sz="3200" dirty="0" smtClean="0">
                <a:solidFill>
                  <a:schemeClr val="tx2"/>
                </a:solidFill>
              </a:rPr>
              <a:t> </a:t>
            </a:r>
            <a:r>
              <a:rPr lang="de-DE" sz="3200" dirty="0" err="1" smtClean="0">
                <a:solidFill>
                  <a:schemeClr val="tx2"/>
                </a:solidFill>
              </a:rPr>
              <a:t>the</a:t>
            </a:r>
            <a:r>
              <a:rPr lang="de-DE" sz="3200" dirty="0" smtClean="0">
                <a:solidFill>
                  <a:schemeClr val="tx2"/>
                </a:solidFill>
              </a:rPr>
              <a:t> Trans </a:t>
            </a:r>
            <a:r>
              <a:rPr lang="de-DE" sz="3200" dirty="0" err="1" smtClean="0">
                <a:solidFill>
                  <a:schemeClr val="tx2"/>
                </a:solidFill>
              </a:rPr>
              <a:t>Caspian</a:t>
            </a:r>
            <a:r>
              <a:rPr lang="de-DE" sz="3200" dirty="0" smtClean="0">
                <a:solidFill>
                  <a:schemeClr val="tx2"/>
                </a:solidFill>
              </a:rPr>
              <a:t> Pipeline: </a:t>
            </a:r>
            <a:r>
              <a:rPr lang="de-DE" sz="3200" dirty="0" err="1" smtClean="0">
                <a:solidFill>
                  <a:schemeClr val="tx2"/>
                </a:solidFill>
              </a:rPr>
              <a:t>Geopolitical</a:t>
            </a:r>
            <a:r>
              <a:rPr lang="de-DE" sz="3200" dirty="0" smtClean="0">
                <a:solidFill>
                  <a:schemeClr val="tx2"/>
                </a:solidFill>
              </a:rPr>
              <a:t> </a:t>
            </a:r>
            <a:r>
              <a:rPr lang="de-DE" sz="3200" dirty="0" err="1" smtClean="0">
                <a:solidFill>
                  <a:schemeClr val="tx2"/>
                </a:solidFill>
              </a:rPr>
              <a:t>challenge</a:t>
            </a:r>
            <a:endParaRPr lang="en-GB" sz="3200" dirty="0">
              <a:solidFill>
                <a:schemeClr val="tx2"/>
              </a:solidFill>
            </a:endParaRPr>
          </a:p>
        </p:txBody>
      </p:sp>
      <p:sp>
        <p:nvSpPr>
          <p:cNvPr id="5" name="Slide Number Placeholder 4"/>
          <p:cNvSpPr>
            <a:spLocks noGrp="1"/>
          </p:cNvSpPr>
          <p:nvPr>
            <p:ph type="sldNum" sz="quarter" idx="10"/>
          </p:nvPr>
        </p:nvSpPr>
        <p:spPr/>
        <p:txBody>
          <a:bodyPr/>
          <a:lstStyle/>
          <a:p>
            <a:fld id="{55A5B6CF-4B98-480F-8675-37588210C02C}" type="slidenum">
              <a:rPr lang="en-US" smtClean="0"/>
              <a:pPr/>
              <a:t>40</a:t>
            </a:fld>
            <a:endParaRPr lang="en-US" dirty="0"/>
          </a:p>
        </p:txBody>
      </p:sp>
      <p:pic>
        <p:nvPicPr>
          <p:cNvPr id="6" name="Content Placeholder 5" descr="turkmenistan.gif"/>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11216" r="-11216"/>
          <a:stretch>
            <a:fillRect/>
          </a:stretch>
        </p:blipFill>
        <p:spPr/>
      </p:pic>
    </p:spTree>
    <p:extLst>
      <p:ext uri="{BB962C8B-B14F-4D97-AF65-F5344CB8AC3E}">
        <p14:creationId xmlns:p14="http://schemas.microsoft.com/office/powerpoint/2010/main" xmlns="" val="16431597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200" dirty="0" err="1" smtClean="0">
                <a:solidFill>
                  <a:schemeClr val="tx2"/>
                </a:solidFill>
              </a:rPr>
              <a:t>Russia</a:t>
            </a:r>
            <a:r>
              <a:rPr lang="de-DE" sz="3200" dirty="0">
                <a:solidFill>
                  <a:schemeClr val="tx2"/>
                </a:solidFill>
              </a:rPr>
              <a:t>:</a:t>
            </a:r>
            <a:r>
              <a:rPr lang="de-DE" sz="3200" dirty="0" smtClean="0">
                <a:solidFill>
                  <a:schemeClr val="tx2"/>
                </a:solidFill>
              </a:rPr>
              <a:t> </a:t>
            </a:r>
            <a:r>
              <a:rPr lang="de-DE" sz="3200" dirty="0" err="1" smtClean="0">
                <a:solidFill>
                  <a:schemeClr val="tx2"/>
                </a:solidFill>
              </a:rPr>
              <a:t>Challenges</a:t>
            </a:r>
            <a:r>
              <a:rPr lang="de-DE" sz="3200" dirty="0" smtClean="0">
                <a:solidFill>
                  <a:schemeClr val="tx2"/>
                </a:solidFill>
              </a:rPr>
              <a:t> </a:t>
            </a:r>
            <a:r>
              <a:rPr lang="de-DE" sz="3200" dirty="0" err="1" smtClean="0">
                <a:solidFill>
                  <a:schemeClr val="tx2"/>
                </a:solidFill>
              </a:rPr>
              <a:t>the</a:t>
            </a:r>
            <a:r>
              <a:rPr lang="de-DE" sz="3200" dirty="0" smtClean="0">
                <a:solidFill>
                  <a:schemeClr val="tx2"/>
                </a:solidFill>
              </a:rPr>
              <a:t> United States </a:t>
            </a:r>
            <a:r>
              <a:rPr lang="de-DE" sz="3200" dirty="0" err="1" smtClean="0">
                <a:solidFill>
                  <a:schemeClr val="tx2"/>
                </a:solidFill>
              </a:rPr>
              <a:t>Geostrategy</a:t>
            </a:r>
            <a:r>
              <a:rPr lang="de-DE" sz="3200" dirty="0" smtClean="0">
                <a:solidFill>
                  <a:schemeClr val="tx2"/>
                </a:solidFill>
              </a:rPr>
              <a:t> via South Stream</a:t>
            </a:r>
            <a:endParaRPr lang="en-GB" sz="3200" dirty="0">
              <a:solidFill>
                <a:schemeClr val="tx2"/>
              </a:solidFill>
            </a:endParaRP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1823401"/>
            <a:ext cx="8280920" cy="4820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lide Number Placeholder 4"/>
          <p:cNvSpPr>
            <a:spLocks noGrp="1"/>
          </p:cNvSpPr>
          <p:nvPr>
            <p:ph type="sldNum" sz="quarter" idx="10"/>
          </p:nvPr>
        </p:nvSpPr>
        <p:spPr/>
        <p:txBody>
          <a:bodyPr/>
          <a:lstStyle/>
          <a:p>
            <a:fld id="{55A5B6CF-4B98-480F-8675-37588210C02C}" type="slidenum">
              <a:rPr lang="en-US" smtClean="0"/>
              <a:pPr/>
              <a:t>41</a:t>
            </a:fld>
            <a:endParaRPr lang="en-US" dirty="0"/>
          </a:p>
        </p:txBody>
      </p:sp>
    </p:spTree>
    <p:extLst>
      <p:ext uri="{BB962C8B-B14F-4D97-AF65-F5344CB8AC3E}">
        <p14:creationId xmlns:p14="http://schemas.microsoft.com/office/powerpoint/2010/main" xmlns="" val="15391379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200" dirty="0" err="1" smtClean="0">
                <a:solidFill>
                  <a:schemeClr val="tx2"/>
                </a:solidFill>
              </a:rPr>
              <a:t>Russia</a:t>
            </a:r>
            <a:r>
              <a:rPr lang="de-DE" sz="3200" dirty="0">
                <a:solidFill>
                  <a:schemeClr val="tx2"/>
                </a:solidFill>
              </a:rPr>
              <a:t>:</a:t>
            </a:r>
            <a:r>
              <a:rPr lang="de-DE" sz="3200" dirty="0" smtClean="0">
                <a:solidFill>
                  <a:schemeClr val="tx2"/>
                </a:solidFill>
              </a:rPr>
              <a:t> </a:t>
            </a:r>
            <a:r>
              <a:rPr lang="de-DE" sz="3200" dirty="0" err="1" smtClean="0">
                <a:solidFill>
                  <a:schemeClr val="tx2"/>
                </a:solidFill>
              </a:rPr>
              <a:t>Challenges</a:t>
            </a:r>
            <a:r>
              <a:rPr lang="de-DE" sz="3200" dirty="0" smtClean="0">
                <a:solidFill>
                  <a:schemeClr val="tx2"/>
                </a:solidFill>
              </a:rPr>
              <a:t> </a:t>
            </a:r>
            <a:r>
              <a:rPr lang="de-DE" sz="3200" dirty="0" err="1" smtClean="0">
                <a:solidFill>
                  <a:schemeClr val="tx2"/>
                </a:solidFill>
              </a:rPr>
              <a:t>the</a:t>
            </a:r>
            <a:r>
              <a:rPr lang="de-DE" sz="3200" dirty="0" smtClean="0">
                <a:solidFill>
                  <a:schemeClr val="tx2"/>
                </a:solidFill>
              </a:rPr>
              <a:t> United States </a:t>
            </a:r>
            <a:r>
              <a:rPr lang="de-DE" sz="3200" dirty="0" err="1" smtClean="0">
                <a:solidFill>
                  <a:schemeClr val="tx2"/>
                </a:solidFill>
              </a:rPr>
              <a:t>Geostrategy</a:t>
            </a:r>
            <a:r>
              <a:rPr lang="de-DE" sz="3200" dirty="0" smtClean="0">
                <a:solidFill>
                  <a:schemeClr val="tx2"/>
                </a:solidFill>
              </a:rPr>
              <a:t> in </a:t>
            </a:r>
            <a:r>
              <a:rPr lang="de-DE" sz="3200" dirty="0" err="1" smtClean="0">
                <a:solidFill>
                  <a:schemeClr val="tx2"/>
                </a:solidFill>
              </a:rPr>
              <a:t>Eurasia</a:t>
            </a:r>
            <a:endParaRPr lang="en-GB" sz="3200" dirty="0">
              <a:solidFill>
                <a:schemeClr val="tx2"/>
              </a:solidFill>
            </a:endParaRPr>
          </a:p>
        </p:txBody>
      </p:sp>
      <p:sp>
        <p:nvSpPr>
          <p:cNvPr id="5" name="Slide Number Placeholder 4"/>
          <p:cNvSpPr>
            <a:spLocks noGrp="1"/>
          </p:cNvSpPr>
          <p:nvPr>
            <p:ph type="sldNum" sz="quarter" idx="10"/>
          </p:nvPr>
        </p:nvSpPr>
        <p:spPr/>
        <p:txBody>
          <a:bodyPr/>
          <a:lstStyle/>
          <a:p>
            <a:fld id="{55A5B6CF-4B98-480F-8675-37588210C02C}" type="slidenum">
              <a:rPr lang="en-US" smtClean="0"/>
              <a:pPr/>
              <a:t>42</a:t>
            </a:fld>
            <a:endParaRPr lang="en-US" dirty="0"/>
          </a:p>
        </p:txBody>
      </p:sp>
      <p:pic>
        <p:nvPicPr>
          <p:cNvPr id="4" name="Content Placeholder 3" descr="russia.gif"/>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12961" r="-12961"/>
          <a:stretch>
            <a:fillRect/>
          </a:stretch>
        </p:blipFill>
        <p:spPr/>
      </p:pic>
    </p:spTree>
    <p:extLst>
      <p:ext uri="{BB962C8B-B14F-4D97-AF65-F5344CB8AC3E}">
        <p14:creationId xmlns:p14="http://schemas.microsoft.com/office/powerpoint/2010/main" xmlns="" val="3140448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200" dirty="0" err="1" smtClean="0">
                <a:solidFill>
                  <a:schemeClr val="tx2"/>
                </a:solidFill>
              </a:rPr>
              <a:t>Russian</a:t>
            </a:r>
            <a:r>
              <a:rPr lang="de-DE" sz="3200" dirty="0" smtClean="0">
                <a:solidFill>
                  <a:schemeClr val="tx2"/>
                </a:solidFill>
              </a:rPr>
              <a:t> </a:t>
            </a:r>
            <a:r>
              <a:rPr lang="de-DE" sz="3200" dirty="0" err="1" smtClean="0">
                <a:solidFill>
                  <a:schemeClr val="tx2"/>
                </a:solidFill>
              </a:rPr>
              <a:t>Geostrategy</a:t>
            </a:r>
            <a:r>
              <a:rPr lang="de-DE" sz="3200" dirty="0" smtClean="0">
                <a:solidFill>
                  <a:schemeClr val="tx2"/>
                </a:solidFill>
              </a:rPr>
              <a:t> on Gas Pipelines </a:t>
            </a:r>
            <a:r>
              <a:rPr lang="de-DE" sz="3200" dirty="0" err="1" smtClean="0">
                <a:solidFill>
                  <a:schemeClr val="tx2"/>
                </a:solidFill>
              </a:rPr>
              <a:t>Challenges</a:t>
            </a:r>
            <a:r>
              <a:rPr lang="de-DE" sz="3200" dirty="0" smtClean="0">
                <a:solidFill>
                  <a:schemeClr val="tx2"/>
                </a:solidFill>
              </a:rPr>
              <a:t> </a:t>
            </a:r>
            <a:r>
              <a:rPr lang="de-DE" sz="3200" dirty="0" err="1" smtClean="0">
                <a:solidFill>
                  <a:schemeClr val="tx2"/>
                </a:solidFill>
              </a:rPr>
              <a:t>the</a:t>
            </a:r>
            <a:r>
              <a:rPr lang="de-DE" sz="3200" dirty="0" smtClean="0">
                <a:solidFill>
                  <a:schemeClr val="tx2"/>
                </a:solidFill>
              </a:rPr>
              <a:t> United States </a:t>
            </a:r>
            <a:r>
              <a:rPr lang="de-DE" sz="3200" dirty="0" err="1" smtClean="0">
                <a:solidFill>
                  <a:schemeClr val="tx2"/>
                </a:solidFill>
              </a:rPr>
              <a:t>Geostrategy</a:t>
            </a:r>
            <a:r>
              <a:rPr lang="de-DE" sz="3200" dirty="0" smtClean="0">
                <a:solidFill>
                  <a:schemeClr val="tx2"/>
                </a:solidFill>
              </a:rPr>
              <a:t> in </a:t>
            </a:r>
            <a:r>
              <a:rPr lang="de-DE" sz="3200" dirty="0" err="1" smtClean="0">
                <a:solidFill>
                  <a:schemeClr val="tx2"/>
                </a:solidFill>
              </a:rPr>
              <a:t>Eurasia</a:t>
            </a:r>
            <a:endParaRPr lang="en-GB" sz="3200" dirty="0">
              <a:solidFill>
                <a:schemeClr val="tx2"/>
              </a:solidFill>
            </a:endParaRPr>
          </a:p>
        </p:txBody>
      </p:sp>
      <p:sp>
        <p:nvSpPr>
          <p:cNvPr id="5" name="Slide Number Placeholder 4"/>
          <p:cNvSpPr>
            <a:spLocks noGrp="1"/>
          </p:cNvSpPr>
          <p:nvPr>
            <p:ph type="sldNum" sz="quarter" idx="10"/>
          </p:nvPr>
        </p:nvSpPr>
        <p:spPr/>
        <p:txBody>
          <a:bodyPr/>
          <a:lstStyle/>
          <a:p>
            <a:fld id="{55A5B6CF-4B98-480F-8675-37588210C02C}" type="slidenum">
              <a:rPr lang="en-US" smtClean="0"/>
              <a:pPr/>
              <a:t>43</a:t>
            </a:fld>
            <a:endParaRPr lang="en-US" dirty="0"/>
          </a:p>
        </p:txBody>
      </p:sp>
      <p:pic>
        <p:nvPicPr>
          <p:cNvPr id="6" name="Content Placeholder 5" descr="mmw20120505a_sml.jp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6097" r="-6097"/>
          <a:stretch>
            <a:fillRect/>
          </a:stretch>
        </p:blipFill>
        <p:spPr/>
      </p:pic>
    </p:spTree>
    <p:extLst>
      <p:ext uri="{BB962C8B-B14F-4D97-AF65-F5344CB8AC3E}">
        <p14:creationId xmlns:p14="http://schemas.microsoft.com/office/powerpoint/2010/main" xmlns="" val="2126955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solidFill>
                  <a:schemeClr val="tx2"/>
                </a:solidFill>
              </a:rPr>
              <a:t>Iran Oil and Gas Fields</a:t>
            </a:r>
            <a:endParaRPr lang="en-GB" sz="3200" dirty="0">
              <a:solidFill>
                <a:schemeClr val="tx2"/>
              </a:solidFill>
            </a:endParaRPr>
          </a:p>
        </p:txBody>
      </p:sp>
      <p:sp>
        <p:nvSpPr>
          <p:cNvPr id="5" name="Slide Number Placeholder 4"/>
          <p:cNvSpPr>
            <a:spLocks noGrp="1"/>
          </p:cNvSpPr>
          <p:nvPr>
            <p:ph type="sldNum" sz="quarter" idx="10"/>
          </p:nvPr>
        </p:nvSpPr>
        <p:spPr/>
        <p:txBody>
          <a:bodyPr/>
          <a:lstStyle/>
          <a:p>
            <a:fld id="{55A5B6CF-4B98-480F-8675-37588210C02C}" type="slidenum">
              <a:rPr lang="en-US" smtClean="0"/>
              <a:pPr/>
              <a:t>44</a:t>
            </a:fld>
            <a:endParaRPr lang="en-US" dirty="0"/>
          </a:p>
        </p:txBody>
      </p:sp>
      <p:pic>
        <p:nvPicPr>
          <p:cNvPr id="4" name="Content Placeholder 3" descr="456px-Iran_Oil_and_Gas_Fields.pn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69626" r="-69626"/>
          <a:stretch>
            <a:fillRect/>
          </a:stretch>
        </p:blipFill>
        <p:spPr/>
      </p:pic>
    </p:spTree>
    <p:extLst>
      <p:ext uri="{BB962C8B-B14F-4D97-AF65-F5344CB8AC3E}">
        <p14:creationId xmlns:p14="http://schemas.microsoft.com/office/powerpoint/2010/main" xmlns="" val="35021796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solidFill>
                  <a:schemeClr val="tx2"/>
                </a:solidFill>
              </a:rPr>
              <a:t>Iran Natural Gas Fields</a:t>
            </a:r>
            <a:endParaRPr lang="en-GB" sz="3200" dirty="0">
              <a:solidFill>
                <a:schemeClr val="tx2"/>
              </a:solidFill>
            </a:endParaRPr>
          </a:p>
        </p:txBody>
      </p:sp>
      <p:sp>
        <p:nvSpPr>
          <p:cNvPr id="5" name="Slide Number Placeholder 4"/>
          <p:cNvSpPr>
            <a:spLocks noGrp="1"/>
          </p:cNvSpPr>
          <p:nvPr>
            <p:ph type="sldNum" sz="quarter" idx="10"/>
          </p:nvPr>
        </p:nvSpPr>
        <p:spPr/>
        <p:txBody>
          <a:bodyPr/>
          <a:lstStyle/>
          <a:p>
            <a:fld id="{55A5B6CF-4B98-480F-8675-37588210C02C}" type="slidenum">
              <a:rPr lang="en-US" smtClean="0"/>
              <a:pPr/>
              <a:t>45</a:t>
            </a:fld>
            <a:endParaRPr lang="en-US" dirty="0"/>
          </a:p>
        </p:txBody>
      </p:sp>
      <p:pic>
        <p:nvPicPr>
          <p:cNvPr id="8" name="Content Placeholder 7" descr="major_gas_fields.pn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17537" r="-17537"/>
          <a:stretch>
            <a:fillRect/>
          </a:stretch>
        </p:blipFill>
        <p:spPr/>
      </p:pic>
    </p:spTree>
    <p:extLst>
      <p:ext uri="{BB962C8B-B14F-4D97-AF65-F5344CB8AC3E}">
        <p14:creationId xmlns:p14="http://schemas.microsoft.com/office/powerpoint/2010/main" xmlns="" val="36703903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solidFill>
                  <a:schemeClr val="tx2"/>
                </a:solidFill>
              </a:rPr>
              <a:t>US </a:t>
            </a:r>
            <a:r>
              <a:rPr lang="en-GB" sz="3200" dirty="0" err="1" smtClean="0">
                <a:solidFill>
                  <a:schemeClr val="tx2"/>
                </a:solidFill>
              </a:rPr>
              <a:t>Geostrategy</a:t>
            </a:r>
            <a:r>
              <a:rPr lang="en-GB" sz="3200" dirty="0" smtClean="0">
                <a:solidFill>
                  <a:schemeClr val="tx2"/>
                </a:solidFill>
              </a:rPr>
              <a:t> and US Sanctions on Iran Natural Gas Pipelines</a:t>
            </a:r>
            <a:endParaRPr lang="en-GB" sz="3200" dirty="0">
              <a:solidFill>
                <a:schemeClr val="tx2"/>
              </a:solidFill>
            </a:endParaRPr>
          </a:p>
        </p:txBody>
      </p:sp>
      <p:sp>
        <p:nvSpPr>
          <p:cNvPr id="5" name="Slide Number Placeholder 4"/>
          <p:cNvSpPr>
            <a:spLocks noGrp="1"/>
          </p:cNvSpPr>
          <p:nvPr>
            <p:ph type="sldNum" sz="quarter" idx="10"/>
          </p:nvPr>
        </p:nvSpPr>
        <p:spPr/>
        <p:txBody>
          <a:bodyPr/>
          <a:lstStyle/>
          <a:p>
            <a:fld id="{55A5B6CF-4B98-480F-8675-37588210C02C}" type="slidenum">
              <a:rPr lang="en-US" smtClean="0"/>
              <a:pPr/>
              <a:t>46</a:t>
            </a:fld>
            <a:endParaRPr lang="en-US" dirty="0"/>
          </a:p>
        </p:txBody>
      </p:sp>
      <p:pic>
        <p:nvPicPr>
          <p:cNvPr id="6" name="Content Placeholder 5" descr="natural_gas_infrastructure.pn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17018" r="-17018"/>
          <a:stretch>
            <a:fillRect/>
          </a:stretch>
        </p:blipFill>
        <p:spPr/>
      </p:pic>
    </p:spTree>
    <p:extLst>
      <p:ext uri="{BB962C8B-B14F-4D97-AF65-F5344CB8AC3E}">
        <p14:creationId xmlns:p14="http://schemas.microsoft.com/office/powerpoint/2010/main" xmlns="" val="17520123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200" dirty="0" smtClean="0">
                <a:solidFill>
                  <a:schemeClr val="tx2"/>
                </a:solidFill>
              </a:rPr>
              <a:t>Iran: </a:t>
            </a:r>
            <a:r>
              <a:rPr lang="de-DE" sz="3200" dirty="0" err="1" smtClean="0">
                <a:solidFill>
                  <a:schemeClr val="tx2"/>
                </a:solidFill>
              </a:rPr>
              <a:t>Geopolitical</a:t>
            </a:r>
            <a:r>
              <a:rPr lang="de-DE" sz="3200" dirty="0" smtClean="0">
                <a:solidFill>
                  <a:schemeClr val="tx2"/>
                </a:solidFill>
              </a:rPr>
              <a:t> </a:t>
            </a:r>
            <a:r>
              <a:rPr lang="de-DE" sz="3200" dirty="0">
                <a:solidFill>
                  <a:schemeClr val="tx2"/>
                </a:solidFill>
              </a:rPr>
              <a:t>C</a:t>
            </a:r>
            <a:r>
              <a:rPr lang="de-DE" sz="3200" dirty="0" smtClean="0">
                <a:solidFill>
                  <a:schemeClr val="tx2"/>
                </a:solidFill>
              </a:rPr>
              <a:t>hallenge </a:t>
            </a:r>
            <a:r>
              <a:rPr lang="de-DE" sz="3200" dirty="0" err="1" smtClean="0">
                <a:solidFill>
                  <a:schemeClr val="tx2"/>
                </a:solidFill>
              </a:rPr>
              <a:t>to</a:t>
            </a:r>
            <a:r>
              <a:rPr lang="de-DE" sz="3200" dirty="0" smtClean="0">
                <a:solidFill>
                  <a:schemeClr val="tx2"/>
                </a:solidFill>
              </a:rPr>
              <a:t> </a:t>
            </a:r>
            <a:r>
              <a:rPr lang="de-DE" sz="3200" dirty="0" err="1">
                <a:solidFill>
                  <a:schemeClr val="tx2"/>
                </a:solidFill>
              </a:rPr>
              <a:t>the</a:t>
            </a:r>
            <a:r>
              <a:rPr lang="de-DE" sz="3200" dirty="0">
                <a:solidFill>
                  <a:schemeClr val="tx2"/>
                </a:solidFill>
              </a:rPr>
              <a:t> </a:t>
            </a:r>
            <a:r>
              <a:rPr lang="de-DE" sz="3200" dirty="0" smtClean="0">
                <a:solidFill>
                  <a:schemeClr val="tx2"/>
                </a:solidFill>
              </a:rPr>
              <a:t>US </a:t>
            </a:r>
            <a:r>
              <a:rPr lang="de-DE" sz="3200" dirty="0" err="1" smtClean="0">
                <a:solidFill>
                  <a:schemeClr val="tx2"/>
                </a:solidFill>
              </a:rPr>
              <a:t>Geostrategy</a:t>
            </a:r>
            <a:r>
              <a:rPr lang="de-DE" sz="3200" dirty="0" smtClean="0">
                <a:solidFill>
                  <a:schemeClr val="tx2"/>
                </a:solidFill>
              </a:rPr>
              <a:t> on </a:t>
            </a:r>
            <a:r>
              <a:rPr lang="de-DE" sz="3200" dirty="0" err="1" smtClean="0">
                <a:solidFill>
                  <a:schemeClr val="tx2"/>
                </a:solidFill>
              </a:rPr>
              <a:t>the</a:t>
            </a:r>
            <a:r>
              <a:rPr lang="de-DE" sz="3200" dirty="0" smtClean="0">
                <a:solidFill>
                  <a:schemeClr val="tx2"/>
                </a:solidFill>
              </a:rPr>
              <a:t> Southern </a:t>
            </a:r>
            <a:r>
              <a:rPr lang="de-DE" sz="3200" dirty="0">
                <a:solidFill>
                  <a:schemeClr val="tx2"/>
                </a:solidFill>
              </a:rPr>
              <a:t>Gas </a:t>
            </a:r>
            <a:r>
              <a:rPr lang="de-DE" sz="3200" dirty="0" smtClean="0">
                <a:solidFill>
                  <a:schemeClr val="tx2"/>
                </a:solidFill>
              </a:rPr>
              <a:t>Corridor </a:t>
            </a:r>
            <a:endParaRPr lang="en-GB" sz="3200" dirty="0">
              <a:solidFill>
                <a:schemeClr val="tx2"/>
              </a:solidFill>
            </a:endParaRPr>
          </a:p>
        </p:txBody>
      </p:sp>
      <p:sp>
        <p:nvSpPr>
          <p:cNvPr id="3" name="Content Placeholder 2"/>
          <p:cNvSpPr>
            <a:spLocks noGrp="1"/>
          </p:cNvSpPr>
          <p:nvPr>
            <p:ph idx="1"/>
          </p:nvPr>
        </p:nvSpPr>
        <p:spPr>
          <a:xfrm>
            <a:off x="683568" y="1484784"/>
            <a:ext cx="8003232" cy="4641379"/>
          </a:xfrm>
        </p:spPr>
        <p:txBody>
          <a:bodyPr/>
          <a:lstStyle/>
          <a:p>
            <a:endParaRPr lang="en-GB" dirty="0"/>
          </a:p>
        </p:txBody>
      </p:sp>
      <p:sp>
        <p:nvSpPr>
          <p:cNvPr id="5" name="Slide Number Placeholder 4"/>
          <p:cNvSpPr>
            <a:spLocks noGrp="1"/>
          </p:cNvSpPr>
          <p:nvPr>
            <p:ph type="sldNum" sz="quarter" idx="10"/>
          </p:nvPr>
        </p:nvSpPr>
        <p:spPr/>
        <p:txBody>
          <a:bodyPr/>
          <a:lstStyle/>
          <a:p>
            <a:fld id="{55A5B6CF-4B98-480F-8675-37588210C02C}" type="slidenum">
              <a:rPr lang="en-US" smtClean="0"/>
              <a:pPr/>
              <a:t>47</a:t>
            </a:fld>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1484784"/>
            <a:ext cx="7848872" cy="43924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852506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323" name="Text Box 123" descr="&lt;NAME&gt;{27,37504,477,875,477,6558,45,99992}"/>
          <p:cNvSpPr txBox="1">
            <a:spLocks noChangeArrowheads="1"/>
          </p:cNvSpPr>
          <p:nvPr/>
        </p:nvSpPr>
        <p:spPr bwMode="auto">
          <a:xfrm>
            <a:off x="539261" y="6066229"/>
            <a:ext cx="5602166" cy="347663"/>
          </a:xfrm>
          <a:prstGeom prst="rect">
            <a:avLst/>
          </a:prstGeom>
          <a:noFill/>
          <a:ln w="6350">
            <a:noFill/>
            <a:miter lim="800000"/>
            <a:headEnd/>
            <a:tailEnd/>
          </a:ln>
          <a:effectLst/>
        </p:spPr>
        <p:txBody>
          <a:bodyPr lIns="0" tIns="0" rIns="0" bIns="0" anchor="b"/>
          <a:lstStyle/>
          <a:p>
            <a:pPr>
              <a:spcBef>
                <a:spcPct val="0"/>
              </a:spcBef>
              <a:spcAft>
                <a:spcPct val="0"/>
              </a:spcAft>
              <a:buClrTx/>
              <a:buFontTx/>
              <a:buNone/>
            </a:pPr>
            <a:endParaRPr lang="en-US" sz="1200" b="1" dirty="0">
              <a:solidFill>
                <a:srgbClr val="5F5F5F"/>
              </a:solidFill>
            </a:endParaRPr>
          </a:p>
        </p:txBody>
      </p:sp>
      <p:grpSp>
        <p:nvGrpSpPr>
          <p:cNvPr id="4" name="Group 32"/>
          <p:cNvGrpSpPr>
            <a:grpSpLocks/>
          </p:cNvGrpSpPr>
          <p:nvPr/>
        </p:nvGrpSpPr>
        <p:grpSpPr bwMode="auto">
          <a:xfrm>
            <a:off x="382608" y="1052736"/>
            <a:ext cx="3744416" cy="3240360"/>
            <a:chOff x="226" y="1477"/>
            <a:chExt cx="594" cy="372"/>
          </a:xfrm>
        </p:grpSpPr>
        <p:sp>
          <p:nvSpPr>
            <p:cNvPr id="5" name="Freeform 6"/>
            <p:cNvSpPr>
              <a:spLocks/>
            </p:cNvSpPr>
            <p:nvPr/>
          </p:nvSpPr>
          <p:spPr bwMode="gray">
            <a:xfrm>
              <a:off x="226" y="1477"/>
              <a:ext cx="594" cy="372"/>
            </a:xfrm>
            <a:custGeom>
              <a:avLst/>
              <a:gdLst/>
              <a:ahLst/>
              <a:cxnLst>
                <a:cxn ang="0">
                  <a:pos x="0" y="0"/>
                </a:cxn>
                <a:cxn ang="0">
                  <a:pos x="0" y="404"/>
                </a:cxn>
                <a:cxn ang="0">
                  <a:pos x="526" y="404"/>
                </a:cxn>
                <a:cxn ang="0">
                  <a:pos x="647" y="283"/>
                </a:cxn>
                <a:cxn ang="0">
                  <a:pos x="647" y="0"/>
                </a:cxn>
                <a:cxn ang="0">
                  <a:pos x="0" y="0"/>
                </a:cxn>
              </a:cxnLst>
              <a:rect l="0" t="0" r="r" b="b"/>
              <a:pathLst>
                <a:path w="647" h="404">
                  <a:moveTo>
                    <a:pt x="0" y="0"/>
                  </a:moveTo>
                  <a:lnTo>
                    <a:pt x="0" y="404"/>
                  </a:lnTo>
                  <a:lnTo>
                    <a:pt x="526" y="404"/>
                  </a:lnTo>
                  <a:lnTo>
                    <a:pt x="647" y="283"/>
                  </a:lnTo>
                  <a:lnTo>
                    <a:pt x="647" y="0"/>
                  </a:lnTo>
                  <a:lnTo>
                    <a:pt x="0" y="0"/>
                  </a:lnTo>
                  <a:close/>
                </a:path>
              </a:pathLst>
            </a:custGeom>
            <a:solidFill>
              <a:schemeClr val="tx2"/>
            </a:solidFill>
            <a:ln w="9525">
              <a:noFill/>
              <a:round/>
              <a:headEnd/>
              <a:tailEnd/>
            </a:ln>
          </p:spPr>
          <p:txBody>
            <a:bodyPr/>
            <a:lstStyle/>
            <a:p>
              <a:endParaRPr lang="en-US" dirty="0"/>
            </a:p>
          </p:txBody>
        </p:sp>
        <p:sp>
          <p:nvSpPr>
            <p:cNvPr id="6" name="Text Box 7"/>
            <p:cNvSpPr txBox="1">
              <a:spLocks noChangeArrowheads="1"/>
            </p:cNvSpPr>
            <p:nvPr/>
          </p:nvSpPr>
          <p:spPr bwMode="gray">
            <a:xfrm>
              <a:off x="301" y="1528"/>
              <a:ext cx="482" cy="71"/>
            </a:xfrm>
            <a:prstGeom prst="rect">
              <a:avLst/>
            </a:prstGeom>
            <a:noFill/>
            <a:ln w="6350">
              <a:noFill/>
              <a:miter lim="800000"/>
              <a:headEnd/>
              <a:tailEnd/>
            </a:ln>
            <a:effectLst/>
          </p:spPr>
          <p:txBody>
            <a:bodyPr lIns="0" tIns="0" rIns="0" bIns="0">
              <a:spAutoFit/>
            </a:bodyPr>
            <a:lstStyle/>
            <a:p>
              <a:pPr>
                <a:buClrTx/>
                <a:buFontTx/>
                <a:buNone/>
              </a:pPr>
              <a:r>
                <a:rPr lang="en-US" sz="4000" b="1" dirty="0" smtClean="0">
                  <a:solidFill>
                    <a:schemeClr val="bg1"/>
                  </a:solidFill>
                </a:rPr>
                <a:t>Thank you</a:t>
              </a:r>
              <a:endParaRPr lang="en-US" sz="4000" b="1" dirty="0">
                <a:solidFill>
                  <a:schemeClr val="bg1"/>
                </a:solidFill>
              </a:endParaRPr>
            </a:p>
          </p:txBody>
        </p:sp>
      </p:grpSp>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4008" y="1052736"/>
            <a:ext cx="4084433" cy="42895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35741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600" cy="1143000"/>
          </a:xfrm>
        </p:spPr>
        <p:txBody>
          <a:bodyPr>
            <a:normAutofit/>
          </a:bodyPr>
          <a:lstStyle/>
          <a:p>
            <a:r>
              <a:rPr lang="en-GB" sz="3200" dirty="0" smtClean="0">
                <a:solidFill>
                  <a:schemeClr val="tx2"/>
                </a:solidFill>
              </a:rPr>
              <a:t>The US Oil Industry at the End of Cold War</a:t>
            </a:r>
            <a:br>
              <a:rPr lang="en-GB" sz="3200" dirty="0" smtClean="0">
                <a:solidFill>
                  <a:schemeClr val="tx2"/>
                </a:solidFill>
              </a:rPr>
            </a:br>
            <a:r>
              <a:rPr lang="en-GB" sz="3200" dirty="0" smtClean="0">
                <a:solidFill>
                  <a:schemeClr val="tx2"/>
                </a:solidFill>
              </a:rPr>
              <a:t>Daniel </a:t>
            </a:r>
            <a:r>
              <a:rPr lang="en-GB" sz="3200" dirty="0" err="1" smtClean="0">
                <a:solidFill>
                  <a:schemeClr val="tx2"/>
                </a:solidFill>
              </a:rPr>
              <a:t>Yiergin</a:t>
            </a:r>
            <a:endParaRPr lang="en-GB" sz="3200" dirty="0">
              <a:solidFill>
                <a:schemeClr val="tx2"/>
              </a:solidFill>
            </a:endParaRPr>
          </a:p>
        </p:txBody>
      </p:sp>
      <p:pic>
        <p:nvPicPr>
          <p:cNvPr id="4" name="Content Placeholder 3" descr="395px-Daniel_Yergin_-_World_Economic_Forum_Annual_Meeting_2012.jp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88099" r="-88099"/>
          <a:stretch>
            <a:fillRect/>
          </a:stretch>
        </p:blipFill>
        <p:spPr>
          <a:xfrm>
            <a:off x="490538" y="1844675"/>
            <a:ext cx="8229600" cy="4525963"/>
          </a:xfrm>
        </p:spPr>
      </p:pic>
      <p:sp>
        <p:nvSpPr>
          <p:cNvPr id="6" name="Slide Number Placeholder 5"/>
          <p:cNvSpPr>
            <a:spLocks noGrp="1"/>
          </p:cNvSpPr>
          <p:nvPr>
            <p:ph type="sldNum" sz="quarter" idx="10"/>
          </p:nvPr>
        </p:nvSpPr>
        <p:spPr/>
        <p:txBody>
          <a:bodyPr/>
          <a:lstStyle/>
          <a:p>
            <a:fld id="{55A5B6CF-4B98-480F-8675-37588210C02C}" type="slidenum">
              <a:rPr lang="en-US" smtClean="0"/>
              <a:pPr/>
              <a:t>5</a:t>
            </a:fld>
            <a:endParaRPr lang="en-US" dirty="0"/>
          </a:p>
        </p:txBody>
      </p:sp>
    </p:spTree>
    <p:extLst>
      <p:ext uri="{BB962C8B-B14F-4D97-AF65-F5344CB8AC3E}">
        <p14:creationId xmlns:p14="http://schemas.microsoft.com/office/powerpoint/2010/main" xmlns="" val="4190827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600" cy="1143000"/>
          </a:xfrm>
        </p:spPr>
        <p:txBody>
          <a:bodyPr>
            <a:normAutofit fontScale="90000"/>
          </a:bodyPr>
          <a:lstStyle/>
          <a:p>
            <a:r>
              <a:rPr lang="en-GB" sz="3200" dirty="0" smtClean="0">
                <a:solidFill>
                  <a:schemeClr val="tx2"/>
                </a:solidFill>
              </a:rPr>
              <a:t>The US </a:t>
            </a:r>
            <a:r>
              <a:rPr lang="en-GB" sz="3200" dirty="0" err="1" smtClean="0">
                <a:solidFill>
                  <a:schemeClr val="tx2"/>
                </a:solidFill>
              </a:rPr>
              <a:t>Geostrategy</a:t>
            </a:r>
            <a:r>
              <a:rPr lang="en-GB" sz="3200" dirty="0" smtClean="0">
                <a:solidFill>
                  <a:schemeClr val="tx2"/>
                </a:solidFill>
              </a:rPr>
              <a:t> at the End of Cold War</a:t>
            </a:r>
            <a:br>
              <a:rPr lang="en-GB" sz="3200" dirty="0" smtClean="0">
                <a:solidFill>
                  <a:schemeClr val="tx2"/>
                </a:solidFill>
              </a:rPr>
            </a:br>
            <a:r>
              <a:rPr lang="en-GB" sz="3200" dirty="0" smtClean="0">
                <a:solidFill>
                  <a:schemeClr val="tx2"/>
                </a:solidFill>
              </a:rPr>
              <a:t>in Eurasia </a:t>
            </a:r>
            <a:br>
              <a:rPr lang="en-GB" sz="3200" dirty="0" smtClean="0">
                <a:solidFill>
                  <a:schemeClr val="tx2"/>
                </a:solidFill>
              </a:rPr>
            </a:br>
            <a:r>
              <a:rPr lang="en-GB" sz="3200" dirty="0" err="1" smtClean="0">
                <a:solidFill>
                  <a:schemeClr val="tx2"/>
                </a:solidFill>
              </a:rPr>
              <a:t>Zbigniew</a:t>
            </a:r>
            <a:r>
              <a:rPr lang="en-GB" sz="3200" dirty="0" smtClean="0">
                <a:solidFill>
                  <a:schemeClr val="tx2"/>
                </a:solidFill>
              </a:rPr>
              <a:t> Brzezinski</a:t>
            </a:r>
            <a:endParaRPr lang="en-GB" sz="3200" dirty="0">
              <a:solidFill>
                <a:schemeClr val="tx2"/>
              </a:solidFill>
            </a:endParaRPr>
          </a:p>
        </p:txBody>
      </p:sp>
      <p:sp>
        <p:nvSpPr>
          <p:cNvPr id="6" name="Slide Number Placeholder 5"/>
          <p:cNvSpPr>
            <a:spLocks noGrp="1"/>
          </p:cNvSpPr>
          <p:nvPr>
            <p:ph type="sldNum" sz="quarter" idx="10"/>
          </p:nvPr>
        </p:nvSpPr>
        <p:spPr/>
        <p:txBody>
          <a:bodyPr/>
          <a:lstStyle/>
          <a:p>
            <a:fld id="{55A5B6CF-4B98-480F-8675-37588210C02C}" type="slidenum">
              <a:rPr lang="en-US" smtClean="0"/>
              <a:pPr/>
              <a:t>6</a:t>
            </a:fld>
            <a:endParaRPr lang="en-US" dirty="0"/>
          </a:p>
        </p:txBody>
      </p:sp>
      <p:pic>
        <p:nvPicPr>
          <p:cNvPr id="5" name="Content Placeholder 4" descr="Brzezinski_Zbigniew.jp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57316" r="-57316"/>
          <a:stretch>
            <a:fillRect/>
          </a:stretch>
        </p:blipFill>
        <p:spPr/>
      </p:pic>
    </p:spTree>
    <p:extLst>
      <p:ext uri="{BB962C8B-B14F-4D97-AF65-F5344CB8AC3E}">
        <p14:creationId xmlns:p14="http://schemas.microsoft.com/office/powerpoint/2010/main" xmlns="" val="3355133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600" cy="1143000"/>
          </a:xfrm>
        </p:spPr>
        <p:txBody>
          <a:bodyPr>
            <a:normAutofit/>
          </a:bodyPr>
          <a:lstStyle/>
          <a:p>
            <a:r>
              <a:rPr lang="en-GB" sz="3200" dirty="0" smtClean="0">
                <a:solidFill>
                  <a:schemeClr val="tx2"/>
                </a:solidFill>
              </a:rPr>
              <a:t>The US Oil Industry, the US Government and the Power of EXXONMOBIL</a:t>
            </a:r>
            <a:endParaRPr lang="en-GB" sz="3200" dirty="0">
              <a:solidFill>
                <a:schemeClr val="tx2"/>
              </a:solidFill>
            </a:endParaRPr>
          </a:p>
        </p:txBody>
      </p:sp>
      <p:sp>
        <p:nvSpPr>
          <p:cNvPr id="6" name="Slide Number Placeholder 5"/>
          <p:cNvSpPr>
            <a:spLocks noGrp="1"/>
          </p:cNvSpPr>
          <p:nvPr>
            <p:ph type="sldNum" sz="quarter" idx="10"/>
          </p:nvPr>
        </p:nvSpPr>
        <p:spPr/>
        <p:txBody>
          <a:bodyPr/>
          <a:lstStyle/>
          <a:p>
            <a:fld id="{55A5B6CF-4B98-480F-8675-37588210C02C}" type="slidenum">
              <a:rPr lang="en-US" smtClean="0"/>
              <a:pPr/>
              <a:t>7</a:t>
            </a:fld>
            <a:endParaRPr lang="en-US" dirty="0"/>
          </a:p>
        </p:txBody>
      </p:sp>
      <p:pic>
        <p:nvPicPr>
          <p:cNvPr id="4" name="Content Placeholder 3" descr="n_mj_coll_120502_e4026.jp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t="13336" b="13336"/>
          <a:stretch>
            <a:fillRect/>
          </a:stretch>
        </p:blipFill>
        <p:spPr/>
      </p:pic>
    </p:spTree>
    <p:extLst>
      <p:ext uri="{BB962C8B-B14F-4D97-AF65-F5344CB8AC3E}">
        <p14:creationId xmlns:p14="http://schemas.microsoft.com/office/powerpoint/2010/main" xmlns="" val="2576133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600" cy="1143000"/>
          </a:xfrm>
        </p:spPr>
        <p:txBody>
          <a:bodyPr>
            <a:normAutofit/>
          </a:bodyPr>
          <a:lstStyle/>
          <a:p>
            <a:r>
              <a:rPr lang="en-GB" sz="3200" dirty="0" smtClean="0">
                <a:solidFill>
                  <a:schemeClr val="tx2"/>
                </a:solidFill>
              </a:rPr>
              <a:t>The US Oil Industry and the Future of Shale Gas and Tight Oil</a:t>
            </a:r>
            <a:endParaRPr lang="en-GB" sz="3200" dirty="0">
              <a:solidFill>
                <a:schemeClr val="tx2"/>
              </a:solidFill>
            </a:endParaRPr>
          </a:p>
        </p:txBody>
      </p:sp>
      <p:sp>
        <p:nvSpPr>
          <p:cNvPr id="6" name="Slide Number Placeholder 5"/>
          <p:cNvSpPr>
            <a:spLocks noGrp="1"/>
          </p:cNvSpPr>
          <p:nvPr>
            <p:ph type="sldNum" sz="quarter" idx="10"/>
          </p:nvPr>
        </p:nvSpPr>
        <p:spPr/>
        <p:txBody>
          <a:bodyPr/>
          <a:lstStyle/>
          <a:p>
            <a:fld id="{55A5B6CF-4B98-480F-8675-37588210C02C}" type="slidenum">
              <a:rPr lang="en-US" smtClean="0"/>
              <a:pPr/>
              <a:t>8</a:t>
            </a:fld>
            <a:endParaRPr lang="en-US" dirty="0"/>
          </a:p>
        </p:txBody>
      </p:sp>
      <p:pic>
        <p:nvPicPr>
          <p:cNvPr id="8" name="Content Placeholder 7" descr="power_surge_picture.jp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88228" r="-88228"/>
          <a:stretch>
            <a:fillRect/>
          </a:stretch>
        </p:blipFill>
        <p:spPr/>
      </p:pic>
    </p:spTree>
    <p:extLst>
      <p:ext uri="{BB962C8B-B14F-4D97-AF65-F5344CB8AC3E}">
        <p14:creationId xmlns:p14="http://schemas.microsoft.com/office/powerpoint/2010/main" xmlns="" val="1833542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600" cy="1143000"/>
          </a:xfrm>
        </p:spPr>
        <p:txBody>
          <a:bodyPr>
            <a:normAutofit/>
          </a:bodyPr>
          <a:lstStyle/>
          <a:p>
            <a:r>
              <a:rPr lang="en-GB" sz="3200" dirty="0" smtClean="0">
                <a:solidFill>
                  <a:schemeClr val="tx2"/>
                </a:solidFill>
              </a:rPr>
              <a:t>The US Oil Industry: A Critical Approach</a:t>
            </a:r>
            <a:endParaRPr lang="en-GB" sz="3200" dirty="0">
              <a:solidFill>
                <a:schemeClr val="tx2"/>
              </a:solidFill>
            </a:endParaRPr>
          </a:p>
        </p:txBody>
      </p:sp>
      <p:pic>
        <p:nvPicPr>
          <p:cNvPr id="5" name="Content Placeholder 4" descr="9781845113193.ashx.jp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96049" r="-96049"/>
          <a:stretch>
            <a:fillRect/>
          </a:stretch>
        </p:blipFill>
        <p:spPr>
          <a:xfrm>
            <a:off x="490538" y="1844675"/>
            <a:ext cx="8229600" cy="4525963"/>
          </a:xfrm>
        </p:spPr>
      </p:pic>
      <p:sp>
        <p:nvSpPr>
          <p:cNvPr id="6" name="Slide Number Placeholder 5"/>
          <p:cNvSpPr>
            <a:spLocks noGrp="1"/>
          </p:cNvSpPr>
          <p:nvPr>
            <p:ph type="sldNum" sz="quarter" idx="10"/>
          </p:nvPr>
        </p:nvSpPr>
        <p:spPr/>
        <p:txBody>
          <a:bodyPr/>
          <a:lstStyle/>
          <a:p>
            <a:fld id="{55A5B6CF-4B98-480F-8675-37588210C02C}" type="slidenum">
              <a:rPr lang="en-US" smtClean="0"/>
              <a:pPr/>
              <a:t>9</a:t>
            </a:fld>
            <a:endParaRPr lang="en-US" dirty="0"/>
          </a:p>
        </p:txBody>
      </p:sp>
    </p:spTree>
    <p:extLst>
      <p:ext uri="{BB962C8B-B14F-4D97-AF65-F5344CB8AC3E}">
        <p14:creationId xmlns:p14="http://schemas.microsoft.com/office/powerpoint/2010/main" xmlns="" val="918601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1215</TotalTime>
  <Words>1001</Words>
  <Application>Microsoft Office PowerPoint</Application>
  <PresentationFormat>On-screen Show (4:3)</PresentationFormat>
  <Paragraphs>174</Paragraphs>
  <Slides>48</Slides>
  <Notes>43</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The Oil Majors and the US Geo-Strategy in Eurasia after the End of Cold War</vt:lpstr>
      <vt:lpstr>The US Oil Industry in American Business Culture </vt:lpstr>
      <vt:lpstr>The US Oil Industry in American Business Culture</vt:lpstr>
      <vt:lpstr>The US Oil Industry</vt:lpstr>
      <vt:lpstr>The US Oil Industry at the End of Cold War Daniel Yiergin</vt:lpstr>
      <vt:lpstr>The US Geostrategy at the End of Cold War in Eurasia  Zbigniew Brzezinski</vt:lpstr>
      <vt:lpstr>The US Oil Industry, the US Government and the Power of EXXONMOBIL</vt:lpstr>
      <vt:lpstr>The US Oil Industry and the Future of Shale Gas and Tight Oil</vt:lpstr>
      <vt:lpstr>The US Oil Industry: A Critical Approach</vt:lpstr>
      <vt:lpstr>The US Oil Industry in the New Great Game in Eurasia</vt:lpstr>
      <vt:lpstr>The US Geostrategy in Eurasia and Russian Oil Industry</vt:lpstr>
      <vt:lpstr>The Geopolitical Rivalry in the New Great Game in Eurasia and Russian Oil Industry</vt:lpstr>
      <vt:lpstr>The US Geostrategy and the challenge of the Iranian Oil Industry</vt:lpstr>
      <vt:lpstr>The Geopolitical Rivalry in the New Great Game in Eurasia</vt:lpstr>
      <vt:lpstr>The Oil and Gas Pipeline competition in Eurasia</vt:lpstr>
      <vt:lpstr>The Economics of Oil and Gas in the Caspian</vt:lpstr>
      <vt:lpstr>The US Geostrategy at the End of Cold War: The Caspian Sea and the Persian Gulf Oil Fields</vt:lpstr>
      <vt:lpstr>The US Geostrategy at the End of Cold War: The Persian Gulf Oil Fields</vt:lpstr>
      <vt:lpstr>The US Geostrategy at the End of Cold War: The Persian Gulf Proven Oil Reserves</vt:lpstr>
      <vt:lpstr>The US Geostrategy at the End of Cold War: The Caspian Sea Oil Fields</vt:lpstr>
      <vt:lpstr>The US Geostrategy at the End of Cold War: The Caspian Sea Proven Oil Reserves</vt:lpstr>
      <vt:lpstr>Eurasia and Caspian Sea: The New Frontier of Oil and Gas</vt:lpstr>
      <vt:lpstr>Eurasia and Caspian Sea: The New Frontier of Oil and Gas</vt:lpstr>
      <vt:lpstr>Eurasia and Caspian Sea: The New Frontier of Oil and Gas</vt:lpstr>
      <vt:lpstr>What is the challenge for the US Oil majors in the Caspian Sea?</vt:lpstr>
      <vt:lpstr>The Challenge of the US Oil Industry in the 1990s, the M&amp;As between 1998-2002, and the New Oil Majors</vt:lpstr>
      <vt:lpstr>Kazakhstan, Chevron, Tengizchevroil and the  the Caspian Oil Pipeline Consortium: the 1990s </vt:lpstr>
      <vt:lpstr>Kazakhstan, Chevron, Tengizchevroil and the  the Caspian Oil Pipeline Consortium: the 1990s </vt:lpstr>
      <vt:lpstr>Kazakhstan and the Caspian Oil Pipeline Consortium: the 1990s </vt:lpstr>
      <vt:lpstr>Azerbaijan and the US Geostrategy: the 1990s Zbigniew Brzezinski</vt:lpstr>
      <vt:lpstr>Azerbaijan Oil and Gas Infrastructure Today</vt:lpstr>
      <vt:lpstr>Azerbaijan and the US Geostrategy: The Baku Tbilisi Ceyhan Oil Pipeline: the 1990s</vt:lpstr>
      <vt:lpstr>Azerbaijan and the US Geostrategy: The Baku Supsa Oil Pipeline: the 1990s</vt:lpstr>
      <vt:lpstr>Azerbaijan, the US Geostrategy and the competing pipelines of the Southern Gas Corridor: the late 1990s and the decade 2000s</vt:lpstr>
      <vt:lpstr>Azerbaijan, the US Geostrategy, and the Southern Gas Corridor</vt:lpstr>
      <vt:lpstr>Azerbaijan, the US Geostrategy and the Winner Pipeline of the the Southern Gas Corridor: December 2013</vt:lpstr>
      <vt:lpstr>Azerbaijan, the US Geostrategy, Turkey and the Trans Anatolian Pipeline</vt:lpstr>
      <vt:lpstr>Azerbaijan, the US Geostrategy, Greece, and the Trans Adriatic Pipeline</vt:lpstr>
      <vt:lpstr>Turkmenistan, the US Geostrategy and the Trans Caspian Pipeline: Geopolitical challenge</vt:lpstr>
      <vt:lpstr>Turkmenistan, the US Geostrategy and the Trans Caspian Pipeline: Geopolitical challenge</vt:lpstr>
      <vt:lpstr>Russia: Challenges the United States Geostrategy via South Stream</vt:lpstr>
      <vt:lpstr>Russia: Challenges the United States Geostrategy in Eurasia</vt:lpstr>
      <vt:lpstr>Russian Geostrategy on Gas Pipelines Challenges the United States Geostrategy in Eurasia</vt:lpstr>
      <vt:lpstr>Iran Oil and Gas Fields</vt:lpstr>
      <vt:lpstr>Iran Natural Gas Fields</vt:lpstr>
      <vt:lpstr>US Geostrategy and US Sanctions on Iran Natural Gas Pipelines</vt:lpstr>
      <vt:lpstr>Iran: Geopolitical Challenge to the US Geostrategy on the Southern Gas Corridor </vt:lpstr>
      <vt:lpstr>Slide 48</vt:lpstr>
    </vt:vector>
  </TitlesOfParts>
  <Company>Allianz Global Investors KAGmbH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Moschou, Peggy (AllianzGI)</dc:creator>
  <cp:lastModifiedBy>karin casanova</cp:lastModifiedBy>
  <cp:revision>119</cp:revision>
  <cp:lastPrinted>2014-01-16T01:01:16Z</cp:lastPrinted>
  <dcterms:created xsi:type="dcterms:W3CDTF">2013-05-10T11:17:24Z</dcterms:created>
  <dcterms:modified xsi:type="dcterms:W3CDTF">2014-02-06T10:57:17Z</dcterms:modified>
</cp:coreProperties>
</file>