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708920"/>
            <a:ext cx="7702624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509120"/>
            <a:ext cx="6400800" cy="1008112"/>
          </a:xfrm>
        </p:spPr>
        <p:txBody>
          <a:bodyPr/>
          <a:lstStyle>
            <a:lvl1pPr marL="0" indent="0" algn="ctr">
              <a:buNone/>
              <a:defRPr i="1">
                <a:solidFill>
                  <a:srgbClr val="00B0F0"/>
                </a:solidFill>
                <a:latin typeface="Gill Sans MT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56994" y="6309320"/>
            <a:ext cx="1049031" cy="365125"/>
          </a:xfrm>
        </p:spPr>
        <p:txBody>
          <a:bodyPr/>
          <a:lstStyle>
            <a:lvl1pPr>
              <a:defRPr>
                <a:solidFill>
                  <a:srgbClr val="00B0F0"/>
                </a:solidFill>
                <a:latin typeface="Gill Sans MT" pitchFamily="34" charset="0"/>
              </a:defRPr>
            </a:lvl1pPr>
          </a:lstStyle>
          <a:p>
            <a:fld id="{6DF93CC6-F770-4268-89FE-5269EA1812C3}" type="datetimeFigureOut">
              <a:rPr lang="en-GB" smtClean="0"/>
              <a:pPr/>
              <a:t>28/01/2015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62871" y="6352684"/>
            <a:ext cx="2895600" cy="365125"/>
          </a:xfrm>
        </p:spPr>
        <p:txBody>
          <a:bodyPr/>
          <a:lstStyle>
            <a:lvl1pPr>
              <a:defRPr>
                <a:solidFill>
                  <a:srgbClr val="00B0F0"/>
                </a:solidFill>
                <a:latin typeface="Gill Sans MT" pitchFamily="34" charset="0"/>
              </a:defRPr>
            </a:lvl1pPr>
          </a:lstStyle>
          <a:p>
            <a:endParaRPr lang="en-GB" dirty="0"/>
          </a:p>
        </p:txBody>
      </p:sp>
      <p:pic>
        <p:nvPicPr>
          <p:cNvPr id="1026" name="Picture 2" descr="C:\Users\CMA Desktop\Dropbox\CMA EMA\Admin\Images and Logos\ema_master_logo_190313\Formats\ema_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9381" y="332656"/>
            <a:ext cx="4320480" cy="207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7122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93CC6-F770-4268-89FE-5269EA1812C3}" type="datetimeFigureOut">
              <a:rPr lang="en-GB" smtClean="0"/>
              <a:pPr/>
              <a:t>28/01/2015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4BDE4-869E-4526-8AE4-B5D3C61BF67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353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93CC6-F770-4268-89FE-5269EA1812C3}" type="datetimeFigureOut">
              <a:rPr lang="en-GB" smtClean="0"/>
              <a:pPr/>
              <a:t>28/01/2015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4BDE4-869E-4526-8AE4-B5D3C61BF67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7981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4BDE4-869E-4526-8AE4-B5D3C61BF67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DF93CC6-F770-4268-89FE-5269EA1812C3}" type="datetimeFigureOut">
              <a:rPr lang="en-GB" smtClean="0"/>
              <a:pPr/>
              <a:t>28/01/2015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45753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93CC6-F770-4268-89FE-5269EA1812C3}" type="datetimeFigureOut">
              <a:rPr lang="en-GB" smtClean="0"/>
              <a:pPr/>
              <a:t>28/01/2015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4BDE4-869E-4526-8AE4-B5D3C61BF67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51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Gill Sans MT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93CC6-F770-4268-89FE-5269EA1812C3}" type="datetimeFigureOut">
              <a:rPr lang="en-GB" smtClean="0"/>
              <a:pPr/>
              <a:t>28/01/2015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4BDE4-869E-4526-8AE4-B5D3C61BF67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8561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93CC6-F770-4268-89FE-5269EA1812C3}" type="datetimeFigureOut">
              <a:rPr lang="en-GB" smtClean="0"/>
              <a:pPr/>
              <a:t>28/01/2015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4BDE4-869E-4526-8AE4-B5D3C61BF67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954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93CC6-F770-4268-89FE-5269EA1812C3}" type="datetimeFigureOut">
              <a:rPr lang="en-GB" smtClean="0"/>
              <a:pPr/>
              <a:t>28/01/2015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4BDE4-869E-4526-8AE4-B5D3C61BF67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512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93CC6-F770-4268-89FE-5269EA1812C3}" type="datetimeFigureOut">
              <a:rPr lang="en-GB" smtClean="0"/>
              <a:pPr/>
              <a:t>28/01/2015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4BDE4-869E-4526-8AE4-B5D3C61BF67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4784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93CC6-F770-4268-89FE-5269EA1812C3}" type="datetimeFigureOut">
              <a:rPr lang="en-GB" smtClean="0"/>
              <a:pPr/>
              <a:t>28/01/2015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4BDE4-869E-4526-8AE4-B5D3C61BF67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415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93CC6-F770-4268-89FE-5269EA1812C3}" type="datetimeFigureOut">
              <a:rPr lang="en-GB" smtClean="0"/>
              <a:pPr/>
              <a:t>28/01/2015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4BDE4-869E-4526-8AE4-B5D3C61BF67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846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93CC6-F770-4268-89FE-5269EA1812C3}" type="datetimeFigureOut">
              <a:rPr lang="en-GB" smtClean="0"/>
              <a:pPr/>
              <a:t>28/01/2015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4BDE4-869E-4526-8AE4-B5D3C61BF67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086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pic>
        <p:nvPicPr>
          <p:cNvPr id="7" name="Picture 2" descr="C:\Users\CMA Desktop\Dropbox\CMA EMA\Admin\Images and Logos\template-footer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498" y="5991358"/>
            <a:ext cx="8718302" cy="72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80312" y="6343382"/>
            <a:ext cx="693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B0F0"/>
                </a:solidFill>
                <a:latin typeface="Gill Sans MT" pitchFamily="34" charset="0"/>
              </a:defRPr>
            </a:lvl1pPr>
          </a:lstStyle>
          <a:p>
            <a:fld id="{28E4BDE4-869E-4526-8AE4-B5D3C61BF67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B0F0"/>
                </a:solidFill>
                <a:latin typeface="Gill Sans MT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0498" y="6357949"/>
            <a:ext cx="10711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B0F0"/>
                </a:solidFill>
                <a:latin typeface="Gill Sans MT" pitchFamily="34" charset="0"/>
              </a:defRPr>
            </a:lvl1pPr>
          </a:lstStyle>
          <a:p>
            <a:fld id="{6DF93CC6-F770-4268-89FE-5269EA1812C3}" type="datetimeFigureOut">
              <a:rPr lang="en-GB" smtClean="0"/>
              <a:pPr/>
              <a:t>28/01/2015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1998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B0F0"/>
          </a:solidFill>
          <a:latin typeface="Arial Black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Gill Sans MT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i="1" kern="1200">
          <a:solidFill>
            <a:srgbClr val="00B0F0"/>
          </a:solidFill>
          <a:latin typeface="Gill Sans MT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Gill Sans MT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Gill Sans MT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i="1" kern="1200">
          <a:solidFill>
            <a:schemeClr val="tx1"/>
          </a:solidFill>
          <a:latin typeface="Gill Sans MT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EMA Overview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Lord Rupert </a:t>
            </a:r>
            <a:r>
              <a:rPr lang="en-GB" dirty="0" err="1" smtClean="0"/>
              <a:t>Redesdale</a:t>
            </a:r>
            <a:endParaRPr lang="en-GB" dirty="0" smtClean="0"/>
          </a:p>
          <a:p>
            <a:r>
              <a:rPr lang="en-GB" smtClean="0"/>
              <a:t>CEO of the EMA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085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EMA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4800" dirty="0" smtClean="0"/>
              <a:t>1.  Create a profession</a:t>
            </a:r>
          </a:p>
          <a:p>
            <a:pPr>
              <a:buNone/>
            </a:pPr>
            <a:r>
              <a:rPr lang="en-GB" sz="4800" dirty="0" smtClean="0"/>
              <a:t>2.  Raise the standing of    Energy Managers</a:t>
            </a:r>
          </a:p>
          <a:p>
            <a:pPr>
              <a:buNone/>
            </a:pPr>
            <a:r>
              <a:rPr lang="en-GB" sz="4800" dirty="0" smtClean="0"/>
              <a:t>3.  Put Energy Management at heart of British business</a:t>
            </a:r>
            <a:endParaRPr lang="en-GB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Drivers of the EMA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400" dirty="0" smtClean="0"/>
              <a:t>Professional Development</a:t>
            </a:r>
          </a:p>
          <a:p>
            <a:r>
              <a:rPr lang="en-GB" sz="4400" dirty="0" smtClean="0"/>
              <a:t>Companies</a:t>
            </a:r>
          </a:p>
          <a:p>
            <a:r>
              <a:rPr lang="en-GB" sz="4400" dirty="0" smtClean="0"/>
              <a:t>Policy</a:t>
            </a:r>
          </a:p>
          <a:p>
            <a:r>
              <a:rPr lang="en-GB" sz="4400" dirty="0" smtClean="0"/>
              <a:t>Communication</a:t>
            </a:r>
            <a:endParaRPr lang="en-GB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Professional Development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Energy Efficiency Market</a:t>
            </a:r>
          </a:p>
          <a:p>
            <a:r>
              <a:rPr lang="en-GB" dirty="0" smtClean="0"/>
              <a:t>ESOS</a:t>
            </a:r>
          </a:p>
          <a:p>
            <a:r>
              <a:rPr lang="en-GB" dirty="0" smtClean="0"/>
              <a:t>EMA Training Standards Level I-V</a:t>
            </a:r>
          </a:p>
          <a:p>
            <a:r>
              <a:rPr lang="en-GB" dirty="0" smtClean="0"/>
              <a:t>Training Courses Approval</a:t>
            </a:r>
          </a:p>
          <a:p>
            <a:r>
              <a:rPr lang="en-GB" dirty="0" smtClean="0"/>
              <a:t>Profession </a:t>
            </a:r>
          </a:p>
          <a:p>
            <a:r>
              <a:rPr lang="en-GB" dirty="0" smtClean="0"/>
              <a:t>EMA Energy Management Course for Schools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Companies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Energy Efficiency</a:t>
            </a:r>
          </a:p>
          <a:p>
            <a:r>
              <a:rPr lang="en-GB" dirty="0" smtClean="0"/>
              <a:t>Low Energy Company (LEC) Initiative</a:t>
            </a:r>
          </a:p>
          <a:p>
            <a:r>
              <a:rPr lang="en-GB" dirty="0" smtClean="0"/>
              <a:t>LEC Audit Company</a:t>
            </a:r>
          </a:p>
          <a:p>
            <a:r>
              <a:rPr lang="en-GB" dirty="0" smtClean="0"/>
              <a:t>Energy Performance Contracting (</a:t>
            </a:r>
            <a:r>
              <a:rPr lang="en-GB" dirty="0" err="1" smtClean="0"/>
              <a:t>EnPC</a:t>
            </a:r>
            <a:r>
              <a:rPr lang="en-GB" dirty="0" smtClean="0"/>
              <a:t>) Guidance and Code of Conduct</a:t>
            </a:r>
          </a:p>
          <a:p>
            <a:r>
              <a:rPr lang="en-GB" dirty="0" smtClean="0"/>
              <a:t>Adjudication</a:t>
            </a:r>
          </a:p>
          <a:p>
            <a:r>
              <a:rPr lang="en-GB" dirty="0" smtClean="0"/>
              <a:t>Insurance of </a:t>
            </a:r>
            <a:r>
              <a:rPr lang="en-GB" dirty="0" err="1" smtClean="0"/>
              <a:t>EnPCs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Policy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EMA Recognition</a:t>
            </a:r>
          </a:p>
          <a:p>
            <a:r>
              <a:rPr lang="en-GB" dirty="0" smtClean="0"/>
              <a:t>Energy Efficiency Deployment Office (EEDO)</a:t>
            </a:r>
          </a:p>
          <a:p>
            <a:r>
              <a:rPr lang="en-GB" dirty="0" smtClean="0"/>
              <a:t>European Commission – </a:t>
            </a:r>
            <a:r>
              <a:rPr lang="en-GB" i="1" dirty="0" err="1" smtClean="0"/>
              <a:t>Transparense</a:t>
            </a:r>
            <a:r>
              <a:rPr lang="en-GB" i="1" dirty="0" smtClean="0"/>
              <a:t> Project </a:t>
            </a:r>
            <a:r>
              <a:rPr lang="en-GB" dirty="0" smtClean="0"/>
              <a:t>and </a:t>
            </a:r>
            <a:r>
              <a:rPr lang="en-GB" i="1" dirty="0" smtClean="0"/>
              <a:t>Energy Efficiency Financial Institutions Group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Communication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EMA Energy Management Conference – EMEX 11-12 November 2015, </a:t>
            </a:r>
            <a:r>
              <a:rPr lang="en-GB" sz="4000" dirty="0" err="1" smtClean="0"/>
              <a:t>ExCel</a:t>
            </a:r>
            <a:r>
              <a:rPr lang="en-GB" sz="4000" dirty="0" smtClean="0"/>
              <a:t> London</a:t>
            </a:r>
          </a:p>
          <a:p>
            <a:r>
              <a:rPr lang="en-GB" sz="4000" dirty="0" smtClean="0"/>
              <a:t>Members’ Events  </a:t>
            </a:r>
          </a:p>
          <a:p>
            <a:r>
              <a:rPr lang="en-GB" sz="4000" dirty="0" smtClean="0"/>
              <a:t>One day Conferences</a:t>
            </a:r>
          </a:p>
          <a:p>
            <a:r>
              <a:rPr lang="en-GB" sz="4000" dirty="0" smtClean="0"/>
              <a:t>Website – www.theema.org.uk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MA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EMA PowerPoint Template</Template>
  <TotalTime>111</TotalTime>
  <Words>136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EMA PowerPoint Template</vt:lpstr>
      <vt:lpstr>EMA Overview</vt:lpstr>
      <vt:lpstr>EMA Objectives</vt:lpstr>
      <vt:lpstr>Drivers of the EMA Objectives</vt:lpstr>
      <vt:lpstr>Professional Development </vt:lpstr>
      <vt:lpstr>Companies</vt:lpstr>
      <vt:lpstr>Policy</vt:lpstr>
      <vt:lpstr>Communication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EMA Overview</dc:title>
  <dc:creator>Rupert</dc:creator>
  <cp:lastModifiedBy>PC</cp:lastModifiedBy>
  <cp:revision>3</cp:revision>
  <dcterms:created xsi:type="dcterms:W3CDTF">2015-01-28T11:50:03Z</dcterms:created>
  <dcterms:modified xsi:type="dcterms:W3CDTF">2015-01-28T17:19:29Z</dcterms:modified>
</cp:coreProperties>
</file>